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3" r:id="rId5"/>
    <p:sldMasterId id="2147483674" r:id="rId6"/>
    <p:sldMasterId id="2147483675"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 id="325" r:id="rId78"/>
    <p:sldId id="326" r:id="rId79"/>
    <p:sldId id="327" r:id="rId80"/>
    <p:sldId id="328" r:id="rId81"/>
    <p:sldId id="329" r:id="rId82"/>
    <p:sldId id="330" r:id="rId83"/>
    <p:sldId id="331" r:id="rId84"/>
    <p:sldId id="332" r:id="rId85"/>
    <p:sldId id="333" r:id="rId86"/>
    <p:sldId id="334" r:id="rId87"/>
    <p:sldId id="335" r:id="rId88"/>
    <p:sldId id="336" r:id="rId89"/>
    <p:sldId id="337" r:id="rId90"/>
    <p:sldId id="338" r:id="rId91"/>
    <p:sldId id="339" r:id="rId92"/>
  </p:sldIdLst>
  <p:sldSz cy="5143500" cx="9144000"/>
  <p:notesSz cx="6858000" cy="9144000"/>
  <p:embeddedFontLst>
    <p:embeddedFont>
      <p:font typeface="Roboto"/>
      <p:regular r:id="rId93"/>
      <p:bold r:id="rId94"/>
      <p:italic r:id="rId95"/>
      <p:boldItalic r:id="rId96"/>
    </p:embeddedFont>
    <p:embeddedFont>
      <p:font typeface="Average"/>
      <p:regular r:id="rId97"/>
    </p:embeddedFont>
    <p:embeddedFont>
      <p:font typeface="Oswald"/>
      <p:regular r:id="rId98"/>
      <p:bold r:id="rId99"/>
    </p:embeddedFont>
    <p:embeddedFont>
      <p:font typeface="Century Gothic"/>
      <p:regular r:id="rId100"/>
      <p:bold r:id="rId101"/>
      <p:italic r:id="rId102"/>
      <p:boldItalic r:id="rId10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55A3796-A230-4D7E-B005-3DCDACA9997B}">
  <a:tblStyle styleId="{055A3796-A230-4D7E-B005-3DCDACA9997B}"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103" Type="http://schemas.openxmlformats.org/officeDocument/2006/relationships/font" Target="fonts/CenturyGothic-boldItalic.fntdata"/><Relationship Id="rId102" Type="http://schemas.openxmlformats.org/officeDocument/2006/relationships/font" Target="fonts/CenturyGothic-italic.fntdata"/><Relationship Id="rId101" Type="http://schemas.openxmlformats.org/officeDocument/2006/relationships/font" Target="fonts/CenturyGothic-bold.fntdata"/><Relationship Id="rId100" Type="http://schemas.openxmlformats.org/officeDocument/2006/relationships/font" Target="fonts/CenturyGothic-regular.fntdata"/><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95" Type="http://schemas.openxmlformats.org/officeDocument/2006/relationships/font" Target="fonts/Roboto-italic.fntdata"/><Relationship Id="rId94" Type="http://schemas.openxmlformats.org/officeDocument/2006/relationships/font" Target="fonts/Roboto-bold.fntdata"/><Relationship Id="rId97" Type="http://schemas.openxmlformats.org/officeDocument/2006/relationships/font" Target="fonts/Average-regular.fntdata"/><Relationship Id="rId96" Type="http://schemas.openxmlformats.org/officeDocument/2006/relationships/font" Target="fonts/Roboto-boldItalic.fntdata"/><Relationship Id="rId11" Type="http://schemas.openxmlformats.org/officeDocument/2006/relationships/slide" Target="slides/slide3.xml"/><Relationship Id="rId99" Type="http://schemas.openxmlformats.org/officeDocument/2006/relationships/font" Target="fonts/Oswald-bold.fntdata"/><Relationship Id="rId10" Type="http://schemas.openxmlformats.org/officeDocument/2006/relationships/slide" Target="slides/slide2.xml"/><Relationship Id="rId98" Type="http://schemas.openxmlformats.org/officeDocument/2006/relationships/font" Target="fonts/Oswald-regular.fntdata"/><Relationship Id="rId13" Type="http://schemas.openxmlformats.org/officeDocument/2006/relationships/slide" Target="slides/slide5.xml"/><Relationship Id="rId12" Type="http://schemas.openxmlformats.org/officeDocument/2006/relationships/slide" Target="slides/slide4.xml"/><Relationship Id="rId91" Type="http://schemas.openxmlformats.org/officeDocument/2006/relationships/slide" Target="slides/slide83.xml"/><Relationship Id="rId90" Type="http://schemas.openxmlformats.org/officeDocument/2006/relationships/slide" Target="slides/slide82.xml"/><Relationship Id="rId93" Type="http://schemas.openxmlformats.org/officeDocument/2006/relationships/font" Target="fonts/Roboto-regular.fntdata"/><Relationship Id="rId92" Type="http://schemas.openxmlformats.org/officeDocument/2006/relationships/slide" Target="slides/slide84.xml"/><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 Id="rId84" Type="http://schemas.openxmlformats.org/officeDocument/2006/relationships/slide" Target="slides/slide76.xml"/><Relationship Id="rId83" Type="http://schemas.openxmlformats.org/officeDocument/2006/relationships/slide" Target="slides/slide75.xml"/><Relationship Id="rId86" Type="http://schemas.openxmlformats.org/officeDocument/2006/relationships/slide" Target="slides/slide78.xml"/><Relationship Id="rId85" Type="http://schemas.openxmlformats.org/officeDocument/2006/relationships/slide" Target="slides/slide77.xml"/><Relationship Id="rId88" Type="http://schemas.openxmlformats.org/officeDocument/2006/relationships/slide" Target="slides/slide80.xml"/><Relationship Id="rId87" Type="http://schemas.openxmlformats.org/officeDocument/2006/relationships/slide" Target="slides/slide79.xml"/><Relationship Id="rId89" Type="http://schemas.openxmlformats.org/officeDocument/2006/relationships/slide" Target="slides/slide81.xml"/><Relationship Id="rId80" Type="http://schemas.openxmlformats.org/officeDocument/2006/relationships/slide" Target="slides/slide72.xml"/><Relationship Id="rId82" Type="http://schemas.openxmlformats.org/officeDocument/2006/relationships/slide" Target="slides/slide74.xml"/><Relationship Id="rId81" Type="http://schemas.openxmlformats.org/officeDocument/2006/relationships/slide" Target="slides/slide73.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notesMaster" Target="notesMasters/notesMaster1.xml"/><Relationship Id="rId73" Type="http://schemas.openxmlformats.org/officeDocument/2006/relationships/slide" Target="slides/slide65.xml"/><Relationship Id="rId72" Type="http://schemas.openxmlformats.org/officeDocument/2006/relationships/slide" Target="slides/slide64.xml"/><Relationship Id="rId75" Type="http://schemas.openxmlformats.org/officeDocument/2006/relationships/slide" Target="slides/slide67.xml"/><Relationship Id="rId74" Type="http://schemas.openxmlformats.org/officeDocument/2006/relationships/slide" Target="slides/slide66.xml"/><Relationship Id="rId77" Type="http://schemas.openxmlformats.org/officeDocument/2006/relationships/slide" Target="slides/slide69.xml"/><Relationship Id="rId76" Type="http://schemas.openxmlformats.org/officeDocument/2006/relationships/slide" Target="slides/slide68.xml"/><Relationship Id="rId79" Type="http://schemas.openxmlformats.org/officeDocument/2006/relationships/slide" Target="slides/slide71.xml"/><Relationship Id="rId78" Type="http://schemas.openxmlformats.org/officeDocument/2006/relationships/slide" Target="slides/slide70.xml"/><Relationship Id="rId71" Type="http://schemas.openxmlformats.org/officeDocument/2006/relationships/slide" Target="slides/slide63.xml"/><Relationship Id="rId70" Type="http://schemas.openxmlformats.org/officeDocument/2006/relationships/slide" Target="slides/slide62.xml"/><Relationship Id="rId62" Type="http://schemas.openxmlformats.org/officeDocument/2006/relationships/slide" Target="slides/slide54.xml"/><Relationship Id="rId61" Type="http://schemas.openxmlformats.org/officeDocument/2006/relationships/slide" Target="slides/slide53.xml"/><Relationship Id="rId64" Type="http://schemas.openxmlformats.org/officeDocument/2006/relationships/slide" Target="slides/slide56.xml"/><Relationship Id="rId63" Type="http://schemas.openxmlformats.org/officeDocument/2006/relationships/slide" Target="slides/slide55.xml"/><Relationship Id="rId66" Type="http://schemas.openxmlformats.org/officeDocument/2006/relationships/slide" Target="slides/slide58.xml"/><Relationship Id="rId65" Type="http://schemas.openxmlformats.org/officeDocument/2006/relationships/slide" Target="slides/slide57.xml"/><Relationship Id="rId68" Type="http://schemas.openxmlformats.org/officeDocument/2006/relationships/slide" Target="slides/slide60.xml"/><Relationship Id="rId67" Type="http://schemas.openxmlformats.org/officeDocument/2006/relationships/slide" Target="slides/slide59.xml"/><Relationship Id="rId60" Type="http://schemas.openxmlformats.org/officeDocument/2006/relationships/slide" Target="slides/slide52.xml"/><Relationship Id="rId69" Type="http://schemas.openxmlformats.org/officeDocument/2006/relationships/slide" Target="slides/slide6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55" Type="http://schemas.openxmlformats.org/officeDocument/2006/relationships/slide" Target="slides/slide47.xml"/><Relationship Id="rId54" Type="http://schemas.openxmlformats.org/officeDocument/2006/relationships/slide" Target="slides/slide46.xml"/><Relationship Id="rId57" Type="http://schemas.openxmlformats.org/officeDocument/2006/relationships/slide" Target="slides/slide49.xml"/><Relationship Id="rId56" Type="http://schemas.openxmlformats.org/officeDocument/2006/relationships/slide" Target="slides/slide48.xml"/><Relationship Id="rId59" Type="http://schemas.openxmlformats.org/officeDocument/2006/relationships/slide" Target="slides/slide51.xml"/><Relationship Id="rId58"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250913f574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250913f574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2505c8c5dd2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2505c8c5dd2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505c8c5dd2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2505c8c5dd2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t/>
            </a:r>
            <a:endParaRPr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2505c8c5dd2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2505c8c5dd2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1251baf398f_0_4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1251baf398f_0_4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1251baf398f_0_5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1251baf398f_0_5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1251baf398f_0_5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1251baf398f_0_5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1251baf398f_0_5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1251baf398f_0_5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These elements are all related to intellectual freedom</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1251baf398f_0_5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1251baf398f_0_5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1251baf398f_0_5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1251baf398f_0_5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1251baf398f_0_5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1251baf398f_0_5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250913f5740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250913f5740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1251baf398f_0_5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1251baf398f_0_5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1251baf398f_0_13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1251baf398f_0_13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1251baf398f_0_7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1251baf398f_0_7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b="1" sz="1700">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t/>
            </a:r>
            <a:endParaRPr b="1" sz="1200">
              <a:solidFill>
                <a:schemeClr val="dk1"/>
              </a:solidFill>
              <a:latin typeface="Roboto"/>
              <a:ea typeface="Roboto"/>
              <a:cs typeface="Roboto"/>
              <a:sym typeface="Roboto"/>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1251baf398f_0_7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b="1" lang="en" sz="1800"/>
              <a:t>LECTURE - READ SLIDE</a:t>
            </a:r>
            <a:br>
              <a:rPr b="1" lang="en" sz="1800"/>
            </a:br>
            <a:endParaRPr b="1" sz="1800"/>
          </a:p>
          <a:p>
            <a:pPr indent="-342900" lvl="0" marL="457200" rtl="0" algn="l">
              <a:spcBef>
                <a:spcPts val="0"/>
              </a:spcBef>
              <a:spcAft>
                <a:spcPts val="0"/>
              </a:spcAft>
              <a:buSzPts val="1800"/>
              <a:buAutoNum type="arabicPeriod"/>
            </a:pPr>
            <a:r>
              <a:rPr lang="en" sz="1800"/>
              <a:t>We have to </a:t>
            </a:r>
            <a:r>
              <a:rPr b="1" lang="en" sz="1800" u="sng"/>
              <a:t>tailor our message </a:t>
            </a:r>
            <a:r>
              <a:rPr lang="en" sz="1800"/>
              <a:t>to the audience in front of us.</a:t>
            </a:r>
            <a:br>
              <a:rPr lang="en" sz="1800"/>
            </a:br>
            <a:endParaRPr sz="1800"/>
          </a:p>
          <a:p>
            <a:pPr indent="-342900" lvl="0" marL="457200" rtl="0" algn="l">
              <a:spcBef>
                <a:spcPts val="0"/>
              </a:spcBef>
              <a:spcAft>
                <a:spcPts val="0"/>
              </a:spcAft>
              <a:buSzPts val="1800"/>
              <a:buAutoNum type="arabicPeriod"/>
            </a:pPr>
            <a:r>
              <a:rPr lang="en" sz="1800"/>
              <a:t>Not every potential supporter </a:t>
            </a:r>
            <a:r>
              <a:rPr b="1" lang="en" sz="1800" u="sng"/>
              <a:t>cares about the same issues</a:t>
            </a:r>
            <a:r>
              <a:rPr lang="en" sz="1800"/>
              <a:t>, or </a:t>
            </a:r>
            <a:r>
              <a:rPr b="1" lang="en" sz="1800" u="sng"/>
              <a:t>sees the world in the same way</a:t>
            </a:r>
            <a:r>
              <a:rPr lang="en" sz="1800"/>
              <a:t>.</a:t>
            </a:r>
            <a:endParaRPr sz="1800"/>
          </a:p>
        </p:txBody>
      </p:sp>
      <p:sp>
        <p:nvSpPr>
          <p:cNvPr id="268" name="Google Shape;268;g1251baf398f_0_7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2505c8c5dd2_0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g2505c8c5dd2_0_2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1251baf398f_0_7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g1251baf398f_0_7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1251baf398f_0_7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g1251baf398f_0_7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2505c8c5dd2_0_8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g2505c8c5dd2_0_8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1251baf398f_0_7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g1251baf398f_0_7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1251baf398f_0_7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g1251baf398f_0_7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250913f5740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250913f5740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2505c8c5dd2_0_10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g2505c8c5dd2_0_10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1251baf398f_0_7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g1251baf398f_0_79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1251baf398f_0_8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g1251baf398f_0_80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1251baf398f_0_8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g1251baf398f_0_80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2505c8c5dd2_0_10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2505c8c5dd2_0_10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2505c8c5dd2_0_10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2505c8c5dd2_0_10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2505c8c5dd2_0_1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2505c8c5dd2_0_1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b="1" sz="1700">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t/>
            </a:r>
            <a:endParaRPr b="1" sz="1200">
              <a:solidFill>
                <a:schemeClr val="dk1"/>
              </a:solidFill>
              <a:latin typeface="Roboto"/>
              <a:ea typeface="Roboto"/>
              <a:cs typeface="Roboto"/>
              <a:sym typeface="Roboto"/>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2505c8c5dd2_0_1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 name="Google Shape;378;g2505c8c5dd2_0_1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b="1" sz="1700">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t/>
            </a:r>
            <a:endParaRPr b="1" sz="1200">
              <a:solidFill>
                <a:schemeClr val="dk1"/>
              </a:solidFill>
              <a:latin typeface="Roboto"/>
              <a:ea typeface="Roboto"/>
              <a:cs typeface="Roboto"/>
              <a:sym typeface="Roboto"/>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2505c8c5dd2_0_13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2505c8c5dd2_0_13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b="1" sz="1700">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t/>
            </a:r>
            <a:endParaRPr b="1" sz="1200">
              <a:solidFill>
                <a:schemeClr val="dk1"/>
              </a:solidFill>
              <a:latin typeface="Roboto"/>
              <a:ea typeface="Roboto"/>
              <a:cs typeface="Roboto"/>
              <a:sym typeface="Roboto"/>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2505c8c5dd2_0_1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2505c8c5dd2_0_1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b="1" sz="1700">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t/>
            </a:r>
            <a:endParaRPr b="1" sz="1200">
              <a:solidFill>
                <a:schemeClr val="dk1"/>
              </a:solidFill>
              <a:latin typeface="Roboto"/>
              <a:ea typeface="Roboto"/>
              <a:cs typeface="Roboto"/>
              <a:sym typeface="Roboto"/>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2505c8c5dd2_0_1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2505c8c5dd2_0_1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b="1" sz="1700">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t/>
            </a:r>
            <a:endParaRPr b="1" sz="1200">
              <a:solidFill>
                <a:schemeClr val="dk1"/>
              </a:solidFill>
              <a:latin typeface="Roboto"/>
              <a:ea typeface="Roboto"/>
              <a:cs typeface="Roboto"/>
              <a:sym typeface="Roboto"/>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2505c8c5dd2_0_14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2505c8c5dd2_0_14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b="1" sz="1700">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t/>
            </a:r>
            <a:endParaRPr b="1" sz="1200">
              <a:solidFill>
                <a:schemeClr val="dk1"/>
              </a:solidFill>
              <a:latin typeface="Roboto"/>
              <a:ea typeface="Roboto"/>
              <a:cs typeface="Roboto"/>
              <a:sym typeface="Roboto"/>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2505c8c5dd2_0_14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2505c8c5dd2_0_14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b="1" sz="1700">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t/>
            </a:r>
            <a:endParaRPr b="1" sz="1200">
              <a:solidFill>
                <a:schemeClr val="dk1"/>
              </a:solidFill>
              <a:latin typeface="Roboto"/>
              <a:ea typeface="Roboto"/>
              <a:cs typeface="Roboto"/>
              <a:sym typeface="Roboto"/>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2505c8c5dd2_0_14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2505c8c5dd2_0_14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b="1" sz="1700">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t/>
            </a:r>
            <a:endParaRPr b="1" sz="1200">
              <a:solidFill>
                <a:schemeClr val="dk1"/>
              </a:solidFill>
              <a:latin typeface="Roboto"/>
              <a:ea typeface="Roboto"/>
              <a:cs typeface="Roboto"/>
              <a:sym typeface="Roboto"/>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2505c8c5dd2_0_12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2505c8c5dd2_0_1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b="1" sz="1700">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t/>
            </a:r>
            <a:endParaRPr b="1" sz="1200">
              <a:solidFill>
                <a:schemeClr val="dk1"/>
              </a:solidFill>
              <a:latin typeface="Roboto"/>
              <a:ea typeface="Roboto"/>
              <a:cs typeface="Roboto"/>
              <a:sym typeface="Roboto"/>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2505c8c5dd2_0_12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2505c8c5dd2_0_1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b="1" sz="1700">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t/>
            </a:r>
            <a:endParaRPr b="1" sz="1200">
              <a:solidFill>
                <a:schemeClr val="dk1"/>
              </a:solidFill>
              <a:latin typeface="Roboto"/>
              <a:ea typeface="Roboto"/>
              <a:cs typeface="Roboto"/>
              <a:sym typeface="Roboto"/>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2505c8c5dd2_0_12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2505c8c5dd2_0_1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b="1" sz="1700">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t/>
            </a:r>
            <a:endParaRPr b="1" sz="1200">
              <a:solidFill>
                <a:schemeClr val="dk1"/>
              </a:solidFill>
              <a:latin typeface="Roboto"/>
              <a:ea typeface="Roboto"/>
              <a:cs typeface="Roboto"/>
              <a:sym typeface="Roboto"/>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2505c8c5dd2_0_12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2505c8c5dd2_0_12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b="1" sz="1700">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t/>
            </a:r>
            <a:endParaRPr b="1" sz="1200">
              <a:solidFill>
                <a:schemeClr val="dk1"/>
              </a:solidFill>
              <a:latin typeface="Roboto"/>
              <a:ea typeface="Roboto"/>
              <a:cs typeface="Roboto"/>
              <a:sym typeface="Roboto"/>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2505c8c5dd2_0_12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2505c8c5dd2_0_1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b="1" sz="1700">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t/>
            </a:r>
            <a:endParaRPr b="1" sz="1200">
              <a:solidFill>
                <a:schemeClr val="dk1"/>
              </a:solidFill>
              <a:latin typeface="Roboto"/>
              <a:ea typeface="Roboto"/>
              <a:cs typeface="Roboto"/>
              <a:sym typeface="Roboto"/>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2505c8c5dd2_0_1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2505c8c5dd2_0_1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b="1" sz="1700">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t/>
            </a:r>
            <a:endParaRPr b="1" sz="1200">
              <a:solidFill>
                <a:schemeClr val="dk1"/>
              </a:solidFill>
              <a:latin typeface="Roboto"/>
              <a:ea typeface="Roboto"/>
              <a:cs typeface="Roboto"/>
              <a:sym typeface="Roboto"/>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2505c8c5dd2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2505c8c5dd2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2505c8c5dd2_0_12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7" name="Google Shape;497;g2505c8c5dd2_0_12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b="1" sz="1700">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t/>
            </a:r>
            <a:endParaRPr b="1" sz="1200">
              <a:solidFill>
                <a:schemeClr val="dk1"/>
              </a:solidFill>
              <a:latin typeface="Roboto"/>
              <a:ea typeface="Roboto"/>
              <a:cs typeface="Roboto"/>
              <a:sym typeface="Roboto"/>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2505c8c5dd2_0_13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2505c8c5dd2_0_13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b="1" sz="1700">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t/>
            </a:r>
            <a:endParaRPr b="1" sz="1200">
              <a:solidFill>
                <a:schemeClr val="dk1"/>
              </a:solidFill>
              <a:latin typeface="Roboto"/>
              <a:ea typeface="Roboto"/>
              <a:cs typeface="Roboto"/>
              <a:sym typeface="Roboto"/>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2505c8c5dd2_0_14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2" name="Google Shape;512;g2505c8c5dd2_0_14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2505c8c5dd2_0_14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8" name="Google Shape;518;g2505c8c5dd2_0_14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2505c8c5dd2_0_14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4" name="Google Shape;524;g2505c8c5dd2_0_14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1251baf398f_0_8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0" name="Google Shape;530;g1251baf398f_0_8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b="1" sz="1700">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t/>
            </a:r>
            <a:endParaRPr b="1" sz="1200">
              <a:solidFill>
                <a:schemeClr val="dk1"/>
              </a:solidFill>
              <a:latin typeface="Roboto"/>
              <a:ea typeface="Roboto"/>
              <a:cs typeface="Roboto"/>
              <a:sym typeface="Roboto"/>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1251baf398f_0_1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5" name="Google Shape;535;g1251baf398f_0_1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b="1" sz="1700">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t/>
            </a:r>
            <a:endParaRPr b="1" sz="1200">
              <a:solidFill>
                <a:schemeClr val="dk1"/>
              </a:solidFill>
              <a:latin typeface="Roboto"/>
              <a:ea typeface="Roboto"/>
              <a:cs typeface="Roboto"/>
              <a:sym typeface="Roboto"/>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g1251baf398f_0_1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2" name="Google Shape;542;g1251baf398f_0_1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b="1" sz="1700">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t/>
            </a:r>
            <a:endParaRPr b="1" sz="1200">
              <a:solidFill>
                <a:schemeClr val="dk1"/>
              </a:solidFill>
              <a:latin typeface="Roboto"/>
              <a:ea typeface="Roboto"/>
              <a:cs typeface="Roboto"/>
              <a:sym typeface="Roboto"/>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1251baf398f_0_1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1251baf398f_0_1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b="1" sz="1700">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t/>
            </a:r>
            <a:endParaRPr b="1" sz="1200">
              <a:solidFill>
                <a:schemeClr val="dk1"/>
              </a:solidFill>
              <a:latin typeface="Roboto"/>
              <a:ea typeface="Roboto"/>
              <a:cs typeface="Roboto"/>
              <a:sym typeface="Roboto"/>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1251baf398f_0_11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6" name="Google Shape;556;g1251baf398f_0_1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b="1" sz="1700">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t/>
            </a:r>
            <a:endParaRPr b="1" sz="1200">
              <a:solidFill>
                <a:schemeClr val="dk1"/>
              </a:solidFill>
              <a:latin typeface="Roboto"/>
              <a:ea typeface="Roboto"/>
              <a:cs typeface="Roboto"/>
              <a:sym typeface="Roboto"/>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10707490989_0_3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10707490989_0_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So let’s look at your Selection Policy</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1251baf398f_0_1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3" name="Google Shape;563;g1251baf398f_0_1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b="1" sz="1700">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t/>
            </a:r>
            <a:endParaRPr b="1" sz="1200">
              <a:solidFill>
                <a:schemeClr val="dk1"/>
              </a:solidFill>
              <a:latin typeface="Roboto"/>
              <a:ea typeface="Roboto"/>
              <a:cs typeface="Roboto"/>
              <a:sym typeface="Roboto"/>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1251baf398f_0_1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0" name="Google Shape;570;g1251baf398f_0_1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b="1" sz="1700">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t/>
            </a:r>
            <a:endParaRPr b="1" sz="1200">
              <a:solidFill>
                <a:schemeClr val="dk1"/>
              </a:solidFill>
              <a:latin typeface="Roboto"/>
              <a:ea typeface="Roboto"/>
              <a:cs typeface="Roboto"/>
              <a:sym typeface="Roboto"/>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1251baf398f_0_10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5" name="Google Shape;575;g1251baf398f_0_10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AutoNum type="arabicPeriod"/>
            </a:pPr>
            <a:r>
              <a:rPr b="1" lang="en" sz="1600"/>
              <a:t>KEY POINT</a:t>
            </a:r>
            <a:r>
              <a:rPr lang="en" sz="1600"/>
              <a:t> --  Messaging is to build support (not to build use )</a:t>
            </a:r>
            <a:br>
              <a:rPr lang="en" sz="1600"/>
            </a:br>
            <a:endParaRPr sz="1600"/>
          </a:p>
          <a:p>
            <a:pPr indent="-330200" lvl="0" marL="457200" rtl="0" algn="l">
              <a:spcBef>
                <a:spcPts val="0"/>
              </a:spcBef>
              <a:spcAft>
                <a:spcPts val="0"/>
              </a:spcAft>
              <a:buSzPts val="1600"/>
              <a:buAutoNum type="arabicPeriod"/>
            </a:pPr>
            <a:r>
              <a:rPr b="1" lang="en" sz="1600"/>
              <a:t>27-9-3 -- Is a Tried and True Method</a:t>
            </a:r>
            <a:br>
              <a:rPr lang="en" sz="1600"/>
            </a:br>
            <a:endParaRPr sz="1600"/>
          </a:p>
          <a:p>
            <a:pPr indent="-330200" lvl="0" marL="457200" rtl="0" algn="l">
              <a:spcBef>
                <a:spcPts val="0"/>
              </a:spcBef>
              <a:spcAft>
                <a:spcPts val="0"/>
              </a:spcAft>
              <a:buSzPts val="1600"/>
              <a:buAutoNum type="arabicPeriod"/>
            </a:pPr>
            <a:r>
              <a:rPr lang="en" sz="1600"/>
              <a:t>Define Audience - and then craft message -</a:t>
            </a:r>
            <a:br>
              <a:rPr lang="en" sz="1600"/>
            </a:br>
            <a:endParaRPr sz="1600"/>
          </a:p>
          <a:p>
            <a:pPr indent="-330200" lvl="0" marL="457200" rtl="0" algn="l">
              <a:spcBef>
                <a:spcPts val="0"/>
              </a:spcBef>
              <a:spcAft>
                <a:spcPts val="0"/>
              </a:spcAft>
              <a:buSzPts val="1600"/>
              <a:buAutoNum type="arabicPeriod"/>
            </a:pPr>
            <a:r>
              <a:rPr lang="en" sz="1600"/>
              <a:t>Show examples (slides 21-22)</a:t>
            </a:r>
            <a:br>
              <a:rPr lang="en" sz="1600"/>
            </a:br>
            <a:endParaRPr sz="1400"/>
          </a:p>
          <a:p>
            <a:pPr indent="0" lvl="0" marL="0" rtl="0" algn="l">
              <a:spcBef>
                <a:spcPts val="0"/>
              </a:spcBef>
              <a:spcAft>
                <a:spcPts val="0"/>
              </a:spcAft>
              <a:buNone/>
            </a:pPr>
            <a:r>
              <a:t/>
            </a:r>
            <a:endParaRPr sz="1400"/>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1251baf398f_0_10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3" name="Google Shape;583;g1251baf398f_0_10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AutoNum type="arabicPeriod"/>
            </a:pPr>
            <a:r>
              <a:rPr b="1" lang="en" sz="1400" u="sng"/>
              <a:t>Students are struggling</a:t>
            </a:r>
            <a:r>
              <a:rPr lang="en" sz="1400"/>
              <a:t> with school</a:t>
            </a:r>
            <a:endParaRPr sz="1400"/>
          </a:p>
          <a:p>
            <a:pPr indent="0" lvl="0" marL="457200" rtl="0" algn="l">
              <a:spcBef>
                <a:spcPts val="0"/>
              </a:spcBef>
              <a:spcAft>
                <a:spcPts val="0"/>
              </a:spcAft>
              <a:buNone/>
            </a:pPr>
            <a:r>
              <a:t/>
            </a:r>
            <a:endParaRPr sz="1400"/>
          </a:p>
          <a:p>
            <a:pPr indent="-317500" lvl="0" marL="457200" rtl="0" algn="l">
              <a:spcBef>
                <a:spcPts val="0"/>
              </a:spcBef>
              <a:spcAft>
                <a:spcPts val="0"/>
              </a:spcAft>
              <a:buSzPts val="1400"/>
              <a:buAutoNum type="arabicPeriod"/>
            </a:pPr>
            <a:r>
              <a:rPr lang="en" sz="1400"/>
              <a:t>The </a:t>
            </a:r>
            <a:r>
              <a:rPr b="1" lang="en" sz="1400" u="sng"/>
              <a:t>library is helping</a:t>
            </a:r>
            <a:r>
              <a:rPr lang="en" sz="1400"/>
              <a:t> our kids from slipping through the cracks</a:t>
            </a:r>
            <a:endParaRPr sz="1400"/>
          </a:p>
          <a:p>
            <a:pPr indent="0" lvl="0" marL="0" rtl="0" algn="l">
              <a:spcBef>
                <a:spcPts val="0"/>
              </a:spcBef>
              <a:spcAft>
                <a:spcPts val="0"/>
              </a:spcAft>
              <a:buNone/>
            </a:pPr>
            <a:r>
              <a:t/>
            </a:r>
            <a:endParaRPr sz="1400"/>
          </a:p>
          <a:p>
            <a:pPr indent="-317500" lvl="0" marL="457200" rtl="0" algn="l">
              <a:spcBef>
                <a:spcPts val="0"/>
              </a:spcBef>
              <a:spcAft>
                <a:spcPts val="0"/>
              </a:spcAft>
              <a:buSzPts val="1400"/>
              <a:buAutoNum type="arabicPeriod"/>
            </a:pPr>
            <a:r>
              <a:rPr lang="en" sz="1400"/>
              <a:t>My </a:t>
            </a:r>
            <a:r>
              <a:rPr b="1" lang="en" sz="1400" u="sng"/>
              <a:t>staff and I are deeply committed</a:t>
            </a:r>
            <a:r>
              <a:rPr lang="en" sz="1400"/>
              <a:t> to supporting kids, parents, and families.</a:t>
            </a:r>
            <a:endParaRPr sz="1400"/>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1251baf398f_0_10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0" name="Google Shape;590;g1251baf398f_0_10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Clr>
                <a:schemeClr val="dk1"/>
              </a:buClr>
              <a:buSzPts val="1600"/>
              <a:buAutoNum type="arabicPeriod"/>
            </a:pPr>
            <a:r>
              <a:rPr b="1" lang="en" sz="1600" u="sng">
                <a:solidFill>
                  <a:schemeClr val="dk1"/>
                </a:solidFill>
              </a:rPr>
              <a:t>EXAMPLE</a:t>
            </a:r>
            <a:endParaRPr b="1" sz="1600" u="sng">
              <a:solidFill>
                <a:schemeClr val="dk1"/>
              </a:solidFill>
            </a:endParaRPr>
          </a:p>
          <a:p>
            <a:pPr indent="-330200" lvl="1" marL="914400" rtl="0" algn="l">
              <a:spcBef>
                <a:spcPts val="0"/>
              </a:spcBef>
              <a:spcAft>
                <a:spcPts val="0"/>
              </a:spcAft>
              <a:buClr>
                <a:schemeClr val="dk1"/>
              </a:buClr>
              <a:buSzPts val="1600"/>
              <a:buAutoNum type="alphaLcPeriod"/>
            </a:pPr>
            <a:r>
              <a:rPr lang="en" sz="1600">
                <a:solidFill>
                  <a:schemeClr val="dk1"/>
                </a:solidFill>
              </a:rPr>
              <a:t>Our</a:t>
            </a:r>
            <a:r>
              <a:rPr b="1" lang="en" sz="1600">
                <a:solidFill>
                  <a:schemeClr val="dk1"/>
                </a:solidFill>
              </a:rPr>
              <a:t> </a:t>
            </a:r>
            <a:r>
              <a:rPr b="1" lang="en" sz="1600" u="sng">
                <a:solidFill>
                  <a:schemeClr val="dk1"/>
                </a:solidFill>
              </a:rPr>
              <a:t>Main Street has struggled </a:t>
            </a:r>
            <a:r>
              <a:rPr lang="en" sz="1600">
                <a:solidFill>
                  <a:schemeClr val="dk1"/>
                </a:solidFill>
              </a:rPr>
              <a:t>for years.</a:t>
            </a:r>
            <a:endParaRPr sz="1600">
              <a:solidFill>
                <a:schemeClr val="dk1"/>
              </a:solidFill>
            </a:endParaRPr>
          </a:p>
          <a:p>
            <a:pPr indent="-330200" lvl="1" marL="914400" rtl="0" algn="l">
              <a:spcBef>
                <a:spcPts val="0"/>
              </a:spcBef>
              <a:spcAft>
                <a:spcPts val="0"/>
              </a:spcAft>
              <a:buClr>
                <a:schemeClr val="dk1"/>
              </a:buClr>
              <a:buSzPts val="1600"/>
              <a:buAutoNum type="alphaLcPeriod"/>
            </a:pPr>
            <a:r>
              <a:rPr lang="en" sz="1600">
                <a:solidFill>
                  <a:schemeClr val="dk1"/>
                </a:solidFill>
              </a:rPr>
              <a:t>When libraries are renovated and expanded </a:t>
            </a:r>
            <a:r>
              <a:rPr b="1" lang="en" sz="1600" u="sng">
                <a:solidFill>
                  <a:schemeClr val="dk1"/>
                </a:solidFill>
              </a:rPr>
              <a:t>downtowns are revitalized</a:t>
            </a:r>
            <a:r>
              <a:rPr lang="en" sz="1600">
                <a:solidFill>
                  <a:schemeClr val="dk1"/>
                </a:solidFill>
              </a:rPr>
              <a:t>.</a:t>
            </a:r>
            <a:endParaRPr sz="1600">
              <a:solidFill>
                <a:schemeClr val="dk1"/>
              </a:solidFill>
            </a:endParaRPr>
          </a:p>
          <a:p>
            <a:pPr indent="-330200" lvl="1" marL="914400" rtl="0" algn="l">
              <a:spcBef>
                <a:spcPts val="0"/>
              </a:spcBef>
              <a:spcAft>
                <a:spcPts val="0"/>
              </a:spcAft>
              <a:buClr>
                <a:schemeClr val="dk1"/>
              </a:buClr>
              <a:buSzPts val="1600"/>
              <a:buAutoNum type="alphaLcPeriod"/>
            </a:pPr>
            <a:r>
              <a:rPr lang="en" sz="1600">
                <a:solidFill>
                  <a:schemeClr val="dk1"/>
                </a:solidFill>
              </a:rPr>
              <a:t>Our library </a:t>
            </a:r>
            <a:r>
              <a:rPr b="1" lang="en" sz="1600" u="sng">
                <a:solidFill>
                  <a:schemeClr val="dk1"/>
                </a:solidFill>
              </a:rPr>
              <a:t>draws thousands of people a month</a:t>
            </a:r>
            <a:r>
              <a:rPr lang="en" sz="1600">
                <a:solidFill>
                  <a:schemeClr val="dk1"/>
                </a:solidFill>
              </a:rPr>
              <a:t> to our downtown shopping area.</a:t>
            </a:r>
            <a:br>
              <a:rPr lang="en" sz="1600">
                <a:solidFill>
                  <a:schemeClr val="dk1"/>
                </a:solidFill>
              </a:rPr>
            </a:br>
            <a:endParaRPr sz="1600">
              <a:solidFill>
                <a:schemeClr val="dk1"/>
              </a:solidFill>
            </a:endParaRPr>
          </a:p>
          <a:p>
            <a:pPr indent="-330200" lvl="0" marL="457200" rtl="0" algn="l">
              <a:spcBef>
                <a:spcPts val="0"/>
              </a:spcBef>
              <a:spcAft>
                <a:spcPts val="0"/>
              </a:spcAft>
              <a:buClr>
                <a:schemeClr val="dk1"/>
              </a:buClr>
              <a:buSzPts val="1600"/>
              <a:buAutoNum type="arabicPeriod"/>
            </a:pPr>
            <a:r>
              <a:rPr b="1" lang="en" sz="1600">
                <a:solidFill>
                  <a:schemeClr val="dk1"/>
                </a:solidFill>
              </a:rPr>
              <a:t>BRIEF EXERCISE:</a:t>
            </a:r>
            <a:r>
              <a:rPr lang="en" sz="1600">
                <a:solidFill>
                  <a:schemeClr val="dk1"/>
                </a:solidFill>
              </a:rPr>
              <a:t> “”Try it now”: Generic Message about your library</a:t>
            </a:r>
            <a:br>
              <a:rPr lang="en" sz="1600">
                <a:solidFill>
                  <a:schemeClr val="dk1"/>
                </a:solidFill>
              </a:rPr>
            </a:br>
            <a:endParaRPr sz="1600">
              <a:solidFill>
                <a:schemeClr val="dk1"/>
              </a:solidFill>
            </a:endParaRPr>
          </a:p>
          <a:p>
            <a:pPr indent="-330200" lvl="1" marL="914400" rtl="0" algn="l">
              <a:spcBef>
                <a:spcPts val="0"/>
              </a:spcBef>
              <a:spcAft>
                <a:spcPts val="0"/>
              </a:spcAft>
              <a:buClr>
                <a:schemeClr val="dk1"/>
              </a:buClr>
              <a:buSzPts val="1600"/>
              <a:buAutoNum type="alphaLcPeriod"/>
            </a:pPr>
            <a:r>
              <a:rPr lang="en" sz="1600">
                <a:solidFill>
                  <a:schemeClr val="dk1"/>
                </a:solidFill>
              </a:rPr>
              <a:t>Page 4</a:t>
            </a:r>
            <a:br>
              <a:rPr lang="en" sz="1600">
                <a:solidFill>
                  <a:schemeClr val="dk1"/>
                </a:solidFill>
              </a:rPr>
            </a:br>
            <a:endParaRPr sz="1600">
              <a:solidFill>
                <a:schemeClr val="dk1"/>
              </a:solidFill>
            </a:endParaRPr>
          </a:p>
          <a:p>
            <a:pPr indent="-330200" lvl="1" marL="914400" rtl="0" algn="l">
              <a:spcBef>
                <a:spcPts val="0"/>
              </a:spcBef>
              <a:spcAft>
                <a:spcPts val="0"/>
              </a:spcAft>
              <a:buClr>
                <a:srgbClr val="FF0000"/>
              </a:buClr>
              <a:buSzPts val="1600"/>
              <a:buAutoNum type="alphaLcPeriod"/>
            </a:pPr>
            <a:r>
              <a:rPr b="1" lang="en" sz="1600">
                <a:solidFill>
                  <a:srgbClr val="FF0000"/>
                </a:solidFill>
              </a:rPr>
              <a:t>Timing: 3 minutes to write.  2 minute share out)</a:t>
            </a:r>
            <a:endParaRPr b="1" sz="1600">
              <a:solidFill>
                <a:srgbClr val="FF0000"/>
              </a:solidFill>
            </a:endParaRPr>
          </a:p>
          <a:p>
            <a:pPr indent="0" lvl="0" marL="0" rtl="0" algn="l">
              <a:spcBef>
                <a:spcPts val="0"/>
              </a:spcBef>
              <a:spcAft>
                <a:spcPts val="0"/>
              </a:spcAft>
              <a:buNone/>
            </a:pPr>
            <a:r>
              <a:t/>
            </a:r>
            <a:endParaRPr sz="1400"/>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1251baf398f_0_10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600"/>
              <a:t>LECTURE - Advice from Electeds (from OCLC Awareness to Funding)</a:t>
            </a:r>
            <a:endParaRPr b="1" sz="1600"/>
          </a:p>
          <a:p>
            <a:pPr indent="0" lvl="0" marL="0" rtl="0" algn="l">
              <a:spcBef>
                <a:spcPts val="0"/>
              </a:spcBef>
              <a:spcAft>
                <a:spcPts val="0"/>
              </a:spcAft>
              <a:buNone/>
            </a:pPr>
            <a:r>
              <a:t/>
            </a:r>
            <a:endParaRPr sz="1600"/>
          </a:p>
          <a:p>
            <a:pPr indent="-330200" lvl="0" marL="457200" rtl="0" algn="l">
              <a:spcBef>
                <a:spcPts val="0"/>
              </a:spcBef>
              <a:spcAft>
                <a:spcPts val="0"/>
              </a:spcAft>
              <a:buSzPts val="1600"/>
              <a:buAutoNum type="arabicPeriod"/>
            </a:pPr>
            <a:r>
              <a:rPr lang="en" sz="1600"/>
              <a:t>Stress the broad appeal of the library</a:t>
            </a:r>
            <a:endParaRPr sz="1600"/>
          </a:p>
          <a:p>
            <a:pPr indent="-330200" lvl="0" marL="457200" rtl="0" algn="l">
              <a:spcBef>
                <a:spcPts val="0"/>
              </a:spcBef>
              <a:spcAft>
                <a:spcPts val="0"/>
              </a:spcAft>
              <a:buSzPts val="1600"/>
              <a:buAutoNum type="arabicPeriod"/>
            </a:pPr>
            <a:r>
              <a:rPr lang="en" sz="1600"/>
              <a:t>Be proactive</a:t>
            </a:r>
            <a:endParaRPr sz="1600"/>
          </a:p>
          <a:p>
            <a:pPr indent="-330200" lvl="0" marL="457200" rtl="0" algn="l">
              <a:spcBef>
                <a:spcPts val="0"/>
              </a:spcBef>
              <a:spcAft>
                <a:spcPts val="0"/>
              </a:spcAft>
              <a:buSzPts val="1600"/>
              <a:buAutoNum type="arabicPeriod"/>
            </a:pPr>
            <a:r>
              <a:rPr lang="en" sz="1600"/>
              <a:t>Build strategic partnerships</a:t>
            </a:r>
            <a:endParaRPr sz="1600"/>
          </a:p>
          <a:p>
            <a:pPr indent="-330200" lvl="0" marL="457200" rtl="0" algn="l">
              <a:spcBef>
                <a:spcPts val="0"/>
              </a:spcBef>
              <a:spcAft>
                <a:spcPts val="0"/>
              </a:spcAft>
              <a:buSzPts val="1600"/>
              <a:buAutoNum type="arabicPeriod"/>
            </a:pPr>
            <a:r>
              <a:rPr lang="en" sz="1600"/>
              <a:t>Stress the library’s ROI to the community</a:t>
            </a:r>
            <a:endParaRPr sz="1600"/>
          </a:p>
          <a:p>
            <a:pPr indent="0" lvl="0" marL="0" rtl="0" algn="l">
              <a:spcBef>
                <a:spcPts val="0"/>
              </a:spcBef>
              <a:spcAft>
                <a:spcPts val="0"/>
              </a:spcAft>
              <a:buClr>
                <a:schemeClr val="dk1"/>
              </a:buClr>
              <a:buSzPts val="1100"/>
              <a:buFont typeface="Arial"/>
              <a:buNone/>
            </a:pPr>
            <a:r>
              <a:t/>
            </a:r>
            <a:endParaRPr sz="1600"/>
          </a:p>
          <a:p>
            <a:pPr indent="0" lvl="0" marL="0" rtl="0" algn="l">
              <a:spcBef>
                <a:spcPts val="0"/>
              </a:spcBef>
              <a:spcAft>
                <a:spcPts val="0"/>
              </a:spcAft>
              <a:buNone/>
            </a:pPr>
            <a:r>
              <a:t/>
            </a:r>
            <a:endParaRPr sz="1600"/>
          </a:p>
        </p:txBody>
      </p:sp>
      <p:sp>
        <p:nvSpPr>
          <p:cNvPr id="597" name="Google Shape;597;g1251baf398f_0_10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1251baf398f_0_10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chemeClr val="dk1"/>
                </a:solidFill>
              </a:rPr>
              <a:t>LECTURE - Advice from Electeds (from OCLC Awareness to Funding)</a:t>
            </a:r>
            <a:endParaRPr b="1" sz="1600">
              <a:solidFill>
                <a:schemeClr val="dk1"/>
              </a:solidFill>
            </a:endParaRPr>
          </a:p>
          <a:p>
            <a:pPr indent="0" lvl="0" marL="0" rtl="0" algn="l">
              <a:spcBef>
                <a:spcPts val="0"/>
              </a:spcBef>
              <a:spcAft>
                <a:spcPts val="0"/>
              </a:spcAft>
              <a:buNone/>
            </a:pPr>
            <a:r>
              <a:t/>
            </a:r>
            <a:endParaRPr b="1" sz="1600">
              <a:solidFill>
                <a:schemeClr val="dk1"/>
              </a:solidFill>
            </a:endParaRPr>
          </a:p>
          <a:p>
            <a:pPr indent="-330200" lvl="0" marL="457200" rtl="0" algn="l">
              <a:spcBef>
                <a:spcPts val="0"/>
              </a:spcBef>
              <a:spcAft>
                <a:spcPts val="0"/>
              </a:spcAft>
              <a:buClr>
                <a:schemeClr val="dk1"/>
              </a:buClr>
              <a:buSzPts val="1600"/>
              <a:buAutoNum type="arabicPeriod"/>
            </a:pPr>
            <a:r>
              <a:rPr b="1" lang="en" sz="1600">
                <a:solidFill>
                  <a:schemeClr val="dk1"/>
                </a:solidFill>
              </a:rPr>
              <a:t>Stress the broad appeal of the library:</a:t>
            </a:r>
            <a:br>
              <a:rPr b="1" lang="en" sz="1600">
                <a:solidFill>
                  <a:schemeClr val="dk1"/>
                </a:solidFill>
              </a:rPr>
            </a:br>
            <a:endParaRPr b="1" sz="1600">
              <a:solidFill>
                <a:schemeClr val="dk1"/>
              </a:solidFill>
            </a:endParaRPr>
          </a:p>
          <a:p>
            <a:pPr indent="-330200" lvl="1" marL="914400" rtl="0" algn="l">
              <a:spcBef>
                <a:spcPts val="0"/>
              </a:spcBef>
              <a:spcAft>
                <a:spcPts val="0"/>
              </a:spcAft>
              <a:buClr>
                <a:schemeClr val="dk1"/>
              </a:buClr>
              <a:buSzPts val="1600"/>
              <a:buAutoNum type="alphaLcPeriod"/>
            </a:pPr>
            <a:r>
              <a:rPr lang="en" sz="1600">
                <a:solidFill>
                  <a:schemeClr val="dk1"/>
                </a:solidFill>
              </a:rPr>
              <a:t>The public library represents a safe, neutral topic on which an elected official could campaign or speak with </a:t>
            </a:r>
            <a:r>
              <a:rPr b="1" lang="en" sz="1600" u="sng">
                <a:solidFill>
                  <a:schemeClr val="dk1"/>
                </a:solidFill>
                <a:highlight>
                  <a:schemeClr val="accent4"/>
                </a:highlight>
              </a:rPr>
              <a:t>broad appeal to nonpartisan audiences.</a:t>
            </a:r>
            <a:endParaRPr b="1" sz="1600" u="sng">
              <a:solidFill>
                <a:schemeClr val="dk1"/>
              </a:solidFill>
              <a:highlight>
                <a:schemeClr val="accent4"/>
              </a:highlight>
            </a:endParaRPr>
          </a:p>
        </p:txBody>
      </p:sp>
      <p:sp>
        <p:nvSpPr>
          <p:cNvPr id="603" name="Google Shape;603;g1251baf398f_0_10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1251baf398f_0_10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600" u="sng"/>
              <a:t>Stress the library’s ROI to the community</a:t>
            </a:r>
            <a:endParaRPr b="1" sz="1600" u="sng"/>
          </a:p>
          <a:p>
            <a:pPr indent="0" lvl="0" marL="0" rtl="0" algn="l">
              <a:spcBef>
                <a:spcPts val="0"/>
              </a:spcBef>
              <a:spcAft>
                <a:spcPts val="0"/>
              </a:spcAft>
              <a:buClr>
                <a:schemeClr val="dk1"/>
              </a:buClr>
              <a:buSzPts val="1100"/>
              <a:buFont typeface="Arial"/>
              <a:buNone/>
            </a:pPr>
            <a:r>
              <a:rPr lang="en" sz="1600"/>
              <a:t>(we can “stand in the gap”)</a:t>
            </a:r>
            <a:endParaRPr sz="1600"/>
          </a:p>
          <a:p>
            <a:pPr indent="0" lvl="0" marL="0" rtl="0" algn="l">
              <a:spcBef>
                <a:spcPts val="0"/>
              </a:spcBef>
              <a:spcAft>
                <a:spcPts val="0"/>
              </a:spcAft>
              <a:buClr>
                <a:schemeClr val="dk1"/>
              </a:buClr>
              <a:buSzPts val="1100"/>
              <a:buFont typeface="Arial"/>
              <a:buNone/>
            </a:pPr>
            <a:r>
              <a:t/>
            </a:r>
            <a:endParaRPr sz="1600"/>
          </a:p>
          <a:p>
            <a:pPr indent="-330200" lvl="0" marL="457200" rtl="0" algn="l">
              <a:spcBef>
                <a:spcPts val="0"/>
              </a:spcBef>
              <a:spcAft>
                <a:spcPts val="0"/>
              </a:spcAft>
              <a:buSzPts val="1600"/>
              <a:buChar char="●"/>
            </a:pPr>
            <a:r>
              <a:rPr lang="en" sz="1600"/>
              <a:t>Elected officials noted that the</a:t>
            </a:r>
            <a:r>
              <a:rPr lang="en" sz="1600">
                <a:highlight>
                  <a:schemeClr val="accent4"/>
                </a:highlight>
              </a:rPr>
              <a:t> </a:t>
            </a:r>
            <a:r>
              <a:rPr b="1" lang="en" sz="1600" u="sng">
                <a:highlight>
                  <a:schemeClr val="accent4"/>
                </a:highlight>
              </a:rPr>
              <a:t>library’s ROI is unique</a:t>
            </a:r>
            <a:r>
              <a:rPr lang="en" sz="1600"/>
              <a:t> to a community and </a:t>
            </a:r>
            <a:r>
              <a:rPr b="1" lang="en" sz="1600" u="sng">
                <a:highlight>
                  <a:schemeClr val="accent4"/>
                </a:highlight>
              </a:rPr>
              <a:t>can change over time</a:t>
            </a:r>
            <a:r>
              <a:rPr lang="en" sz="1600"/>
              <a:t>. This ranges from </a:t>
            </a:r>
            <a:r>
              <a:rPr b="1" lang="en" sz="1600" u="sng">
                <a:highlight>
                  <a:schemeClr val="accent4"/>
                </a:highlight>
              </a:rPr>
              <a:t>keeping children off the street</a:t>
            </a:r>
            <a:r>
              <a:rPr lang="en" sz="1600"/>
              <a:t>, to </a:t>
            </a:r>
            <a:r>
              <a:rPr b="1" lang="en" sz="1600" u="sng">
                <a:highlight>
                  <a:schemeClr val="accent4"/>
                </a:highlight>
              </a:rPr>
              <a:t>education</a:t>
            </a:r>
            <a:r>
              <a:rPr lang="en" sz="1600"/>
              <a:t> of residents leading to </a:t>
            </a:r>
            <a:r>
              <a:rPr b="1" lang="en" sz="1600" u="sng">
                <a:highlight>
                  <a:schemeClr val="accent4"/>
                </a:highlight>
              </a:rPr>
              <a:t>wealth creation</a:t>
            </a:r>
            <a:r>
              <a:rPr lang="en" sz="1600"/>
              <a:t> for the community. Officials also speak frequently of the universal and important role libraries play in providing </a:t>
            </a:r>
            <a:r>
              <a:rPr b="1" lang="en" sz="1600" u="sng">
                <a:highlight>
                  <a:schemeClr val="accent4"/>
                </a:highlight>
              </a:rPr>
              <a:t>access to technology</a:t>
            </a:r>
            <a:r>
              <a:rPr lang="en" sz="1600"/>
              <a:t> for the broader community.</a:t>
            </a:r>
            <a:br>
              <a:rPr lang="en" sz="1600"/>
            </a:br>
            <a:endParaRPr sz="1600"/>
          </a:p>
          <a:p>
            <a:pPr indent="-330200" lvl="0" marL="457200" rtl="0" algn="l">
              <a:spcBef>
                <a:spcPts val="0"/>
              </a:spcBef>
              <a:spcAft>
                <a:spcPts val="0"/>
              </a:spcAft>
              <a:buSzPts val="1600"/>
              <a:buChar char="●"/>
            </a:pPr>
            <a:r>
              <a:rPr lang="en" sz="1600"/>
              <a:t>THOUGHTS FEEDBACK ON ADVICE FROM ELECTEDS?  (ASK YOUR OWN ELECTEDS…)</a:t>
            </a:r>
            <a:br>
              <a:rPr lang="en" sz="1600"/>
            </a:br>
            <a:endParaRPr sz="1600"/>
          </a:p>
          <a:p>
            <a:pPr indent="-330200" lvl="0" marL="457200" rtl="0" algn="l">
              <a:spcBef>
                <a:spcPts val="0"/>
              </a:spcBef>
              <a:spcAft>
                <a:spcPts val="0"/>
              </a:spcAft>
              <a:buSzPts val="1600"/>
              <a:buChar char="●"/>
            </a:pPr>
            <a:r>
              <a:rPr lang="en" sz="1600">
                <a:highlight>
                  <a:schemeClr val="accent4"/>
                </a:highlight>
              </a:rPr>
              <a:t>NEXT UP:  DATA AND STORIES</a:t>
            </a:r>
            <a:endParaRPr sz="1600">
              <a:highlight>
                <a:schemeClr val="accent4"/>
              </a:highlight>
            </a:endParaRPr>
          </a:p>
        </p:txBody>
      </p:sp>
      <p:sp>
        <p:nvSpPr>
          <p:cNvPr id="609" name="Google Shape;609;g1251baf398f_0_10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1251baf398f_0_10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5" name="Google Shape;615;g1251baf398f_0_10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b="1" sz="1900">
              <a:solidFill>
                <a:schemeClr val="dk1"/>
              </a:solidFill>
              <a:latin typeface="Roboto"/>
              <a:ea typeface="Roboto"/>
              <a:cs typeface="Roboto"/>
              <a:sym typeface="Roboto"/>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1251baf398f_0_10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0" name="Google Shape;620;g1251baf398f_0_10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900">
                <a:solidFill>
                  <a:srgbClr val="FF0000"/>
                </a:solidFill>
                <a:latin typeface="Roboto"/>
                <a:ea typeface="Roboto"/>
                <a:cs typeface="Roboto"/>
                <a:sym typeface="Roboto"/>
              </a:rPr>
              <a:t>3:20 - 3:45</a:t>
            </a:r>
            <a:endParaRPr b="1" sz="1900">
              <a:solidFill>
                <a:srgbClr val="FF0000"/>
              </a:solidFill>
              <a:latin typeface="Roboto"/>
              <a:ea typeface="Roboto"/>
              <a:cs typeface="Roboto"/>
              <a:sym typeface="Roboto"/>
            </a:endParaRPr>
          </a:p>
          <a:p>
            <a:pPr indent="0" lvl="0" marL="0" rtl="0" algn="l">
              <a:lnSpc>
                <a:spcPct val="115000"/>
              </a:lnSpc>
              <a:spcBef>
                <a:spcPts val="0"/>
              </a:spcBef>
              <a:spcAft>
                <a:spcPts val="0"/>
              </a:spcAft>
              <a:buNone/>
            </a:pPr>
            <a:r>
              <a:rPr b="1" lang="en" sz="1900" u="sng">
                <a:solidFill>
                  <a:schemeClr val="dk1"/>
                </a:solidFill>
                <a:latin typeface="Roboto"/>
                <a:ea typeface="Roboto"/>
                <a:cs typeface="Roboto"/>
                <a:sym typeface="Roboto"/>
              </a:rPr>
              <a:t>LECTURE</a:t>
            </a:r>
            <a:br>
              <a:rPr b="1" lang="en" sz="1900" u="sng">
                <a:solidFill>
                  <a:schemeClr val="dk1"/>
                </a:solidFill>
                <a:latin typeface="Roboto"/>
                <a:ea typeface="Roboto"/>
                <a:cs typeface="Roboto"/>
                <a:sym typeface="Roboto"/>
              </a:rPr>
            </a:br>
            <a:endParaRPr b="1" sz="1900" u="sng">
              <a:solidFill>
                <a:schemeClr val="dk1"/>
              </a:solidFill>
              <a:latin typeface="Roboto"/>
              <a:ea typeface="Roboto"/>
              <a:cs typeface="Roboto"/>
              <a:sym typeface="Roboto"/>
            </a:endParaRPr>
          </a:p>
          <a:p>
            <a:pPr indent="-349250" lvl="0" marL="457200" rtl="0" algn="l">
              <a:lnSpc>
                <a:spcPct val="115000"/>
              </a:lnSpc>
              <a:spcBef>
                <a:spcPts val="0"/>
              </a:spcBef>
              <a:spcAft>
                <a:spcPts val="0"/>
              </a:spcAft>
              <a:buClr>
                <a:schemeClr val="dk1"/>
              </a:buClr>
              <a:buSzPts val="1900"/>
              <a:buFont typeface="Roboto"/>
              <a:buAutoNum type="arabicPeriod"/>
            </a:pPr>
            <a:r>
              <a:rPr lang="en" sz="1900">
                <a:solidFill>
                  <a:schemeClr val="dk1"/>
                </a:solidFill>
                <a:latin typeface="Roboto"/>
                <a:ea typeface="Roboto"/>
                <a:cs typeface="Roboto"/>
                <a:sym typeface="Roboto"/>
              </a:rPr>
              <a:t>People make decisions emotionally: Data alone will not persuade</a:t>
            </a:r>
            <a:endParaRPr sz="1900">
              <a:solidFill>
                <a:schemeClr val="dk1"/>
              </a:solidFill>
              <a:latin typeface="Roboto"/>
              <a:ea typeface="Roboto"/>
              <a:cs typeface="Roboto"/>
              <a:sym typeface="Roboto"/>
            </a:endParaRPr>
          </a:p>
          <a:p>
            <a:pPr indent="-349250" lvl="0" marL="457200" rtl="0" algn="l">
              <a:lnSpc>
                <a:spcPct val="115000"/>
              </a:lnSpc>
              <a:spcBef>
                <a:spcPts val="0"/>
              </a:spcBef>
              <a:spcAft>
                <a:spcPts val="0"/>
              </a:spcAft>
              <a:buClr>
                <a:schemeClr val="dk1"/>
              </a:buClr>
              <a:buSzPts val="1900"/>
              <a:buFont typeface="Roboto"/>
              <a:buAutoNum type="arabicPeriod"/>
            </a:pPr>
            <a:r>
              <a:rPr lang="en" sz="1900">
                <a:solidFill>
                  <a:schemeClr val="dk1"/>
                </a:solidFill>
                <a:latin typeface="Roboto"/>
                <a:ea typeface="Roboto"/>
                <a:cs typeface="Roboto"/>
                <a:sym typeface="Roboto"/>
              </a:rPr>
              <a:t>Support for the library is </a:t>
            </a:r>
            <a:r>
              <a:rPr b="1" lang="en" sz="1900" u="sng">
                <a:solidFill>
                  <a:schemeClr val="dk1"/>
                </a:solidFill>
                <a:latin typeface="Roboto"/>
                <a:ea typeface="Roboto"/>
                <a:cs typeface="Roboto"/>
                <a:sym typeface="Roboto"/>
              </a:rPr>
              <a:t>driven by emotion and belief</a:t>
            </a:r>
            <a:r>
              <a:rPr b="1" lang="en" sz="1900">
                <a:solidFill>
                  <a:schemeClr val="dk1"/>
                </a:solidFill>
                <a:latin typeface="Roboto"/>
                <a:ea typeface="Roboto"/>
                <a:cs typeface="Roboto"/>
                <a:sym typeface="Roboto"/>
              </a:rPr>
              <a:t> </a:t>
            </a:r>
            <a:r>
              <a:rPr lang="en" sz="1900">
                <a:solidFill>
                  <a:schemeClr val="dk1"/>
                </a:solidFill>
                <a:latin typeface="Roboto"/>
                <a:ea typeface="Roboto"/>
                <a:cs typeface="Roboto"/>
                <a:sym typeface="Roboto"/>
              </a:rPr>
              <a:t>in the library’s positive impact in the lives of community members.</a:t>
            </a:r>
            <a:endParaRPr sz="1900">
              <a:solidFill>
                <a:schemeClr val="dk1"/>
              </a:solidFill>
              <a:latin typeface="Roboto"/>
              <a:ea typeface="Roboto"/>
              <a:cs typeface="Roboto"/>
              <a:sym typeface="Roboto"/>
            </a:endParaRPr>
          </a:p>
          <a:p>
            <a:pPr indent="0" lvl="0" marL="457200" rtl="0" algn="l">
              <a:lnSpc>
                <a:spcPct val="115000"/>
              </a:lnSpc>
              <a:spcBef>
                <a:spcPts val="0"/>
              </a:spcBef>
              <a:spcAft>
                <a:spcPts val="0"/>
              </a:spcAft>
              <a:buNone/>
            </a:pPr>
            <a:r>
              <a:t/>
            </a:r>
            <a:endParaRPr sz="1700">
              <a:solidFill>
                <a:schemeClr val="dk1"/>
              </a:solidFill>
              <a:latin typeface="Roboto"/>
              <a:ea typeface="Roboto"/>
              <a:cs typeface="Roboto"/>
              <a:sym typeface="Roboto"/>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505c8c5dd2_0_7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2505c8c5dd2_0_7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g1251baf398f_0_10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7" name="Google Shape;627;g1251baf398f_0_10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600" u="sng"/>
              <a:t>EXAMPLE: DATA</a:t>
            </a:r>
            <a:endParaRPr b="1" sz="1600" u="sng"/>
          </a:p>
          <a:p>
            <a:pPr indent="0" lvl="0" marL="0" rtl="0" algn="l">
              <a:spcBef>
                <a:spcPts val="0"/>
              </a:spcBef>
              <a:spcAft>
                <a:spcPts val="0"/>
              </a:spcAft>
              <a:buNone/>
            </a:pPr>
            <a:r>
              <a:t/>
            </a:r>
            <a:endParaRPr b="1" sz="1600"/>
          </a:p>
          <a:p>
            <a:pPr indent="0" lvl="0" marL="0" rtl="0" algn="l">
              <a:spcBef>
                <a:spcPts val="0"/>
              </a:spcBef>
              <a:spcAft>
                <a:spcPts val="0"/>
              </a:spcAft>
              <a:buNone/>
            </a:pPr>
            <a:r>
              <a:rPr b="1" lang="en" sz="1600"/>
              <a:t>We referred 37 people to VOA for housing assistance in the last quarter.</a:t>
            </a:r>
            <a:endParaRPr b="1" sz="1600"/>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g1251baf398f_0_10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4" name="Google Shape;634;g1251baf398f_0_10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600" u="sng">
                <a:solidFill>
                  <a:schemeClr val="dk1"/>
                </a:solidFill>
              </a:rPr>
              <a:t>EXAMPLE: Story</a:t>
            </a:r>
            <a:endParaRPr b="1" sz="1600" u="sng">
              <a:solidFill>
                <a:schemeClr val="dk1"/>
              </a:solidFill>
            </a:endParaRPr>
          </a:p>
          <a:p>
            <a:pPr indent="0" lvl="0" marL="0" rtl="0" algn="l">
              <a:spcBef>
                <a:spcPts val="0"/>
              </a:spcBef>
              <a:spcAft>
                <a:spcPts val="0"/>
              </a:spcAft>
              <a:buNone/>
            </a:pPr>
            <a:r>
              <a:t/>
            </a:r>
            <a:endParaRPr b="1" sz="1600" u="sng">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I'm writing in regard to one of your librarians to tell you a bit about how she helped my wife and I at a time when we were in dire need and feeling extremely distraught. </a:t>
            </a:r>
            <a:br>
              <a:rPr lang="en" sz="1800">
                <a:solidFill>
                  <a:schemeClr val="dk1"/>
                </a:solidFill>
              </a:rPr>
            </a:b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I'm pretty sure that if we hadn't met this sensitive librarian compassionately acting beyond her duties to put us in touch with those who she hoped could help us that we'd probably be dead, considering the depth of our despair.</a:t>
            </a:r>
            <a:endParaRPr sz="1800">
              <a:solidFill>
                <a:schemeClr val="dk1"/>
              </a:solidFil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g1251baf398f_0_10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1" name="Google Shape;641;g1251baf398f_0_10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600"/>
              <a:t>Combining Stories/Data for Maximum Impact</a:t>
            </a:r>
            <a:endParaRPr b="1" sz="1600"/>
          </a:p>
          <a:p>
            <a:pPr indent="0" lvl="0" marL="0" rtl="0" algn="l">
              <a:spcBef>
                <a:spcPts val="0"/>
              </a:spcBef>
              <a:spcAft>
                <a:spcPts val="0"/>
              </a:spcAft>
              <a:buNone/>
            </a:pPr>
            <a:r>
              <a:t/>
            </a:r>
            <a:endParaRPr b="1" sz="1600"/>
          </a:p>
          <a:p>
            <a:pPr indent="-330200" lvl="0" marL="457200" rtl="0" algn="l">
              <a:spcBef>
                <a:spcPts val="0"/>
              </a:spcBef>
              <a:spcAft>
                <a:spcPts val="0"/>
              </a:spcAft>
              <a:buSzPts val="1600"/>
              <a:buAutoNum type="arabicPeriod"/>
            </a:pPr>
            <a:r>
              <a:rPr lang="en" sz="1600"/>
              <a:t>“If we hadn’t met this sensitive librarian we’d probably be dead. She helped at at a time when we were in dire need and extremely distraught ”</a:t>
            </a:r>
            <a:br>
              <a:rPr lang="en" sz="1600"/>
            </a:br>
            <a:endParaRPr sz="1600"/>
          </a:p>
          <a:p>
            <a:pPr indent="-330200" lvl="0" marL="457200" rtl="0" algn="l">
              <a:spcBef>
                <a:spcPts val="0"/>
              </a:spcBef>
              <a:spcAft>
                <a:spcPts val="0"/>
              </a:spcAft>
              <a:buSzPts val="1600"/>
              <a:buAutoNum type="arabicPeriod"/>
            </a:pPr>
            <a:r>
              <a:rPr lang="en" sz="1600"/>
              <a:t>148 Housing Referrals in 2021</a:t>
            </a:r>
            <a:br>
              <a:rPr lang="en" sz="1600"/>
            </a:br>
            <a:endParaRPr sz="1600"/>
          </a:p>
          <a:p>
            <a:pPr indent="-330200" lvl="0" marL="457200" rtl="0" algn="l">
              <a:spcBef>
                <a:spcPts val="0"/>
              </a:spcBef>
              <a:spcAft>
                <a:spcPts val="0"/>
              </a:spcAft>
              <a:buSzPts val="1600"/>
              <a:buAutoNum type="arabicPeriod"/>
            </a:pPr>
            <a:r>
              <a:rPr lang="en" sz="1600"/>
              <a:t>Supportive Housing helps people live and thrive in the community; </a:t>
            </a:r>
            <a:r>
              <a:rPr b="1" lang="en" sz="1600" u="sng"/>
              <a:t>less likely to be incarcerated</a:t>
            </a:r>
            <a:r>
              <a:rPr lang="en" sz="1600"/>
              <a:t>; aids people with disabilities in </a:t>
            </a:r>
            <a:r>
              <a:rPr b="1" lang="en" sz="1600" u="sng"/>
              <a:t>getting better healthcare; </a:t>
            </a:r>
            <a:r>
              <a:rPr lang="en" sz="1600"/>
              <a:t>and help seniors </a:t>
            </a:r>
            <a:r>
              <a:rPr b="1" lang="en" sz="1600" u="sng"/>
              <a:t>stay in the community as they age</a:t>
            </a:r>
            <a:r>
              <a:rPr lang="en" sz="1600"/>
              <a:t>.</a:t>
            </a:r>
            <a:br>
              <a:rPr b="1" lang="en" sz="1600"/>
            </a:br>
            <a:endParaRPr b="1" sz="1600"/>
          </a:p>
          <a:p>
            <a:pPr indent="-330200" lvl="0" marL="457200" rtl="0" algn="l">
              <a:spcBef>
                <a:spcPts val="0"/>
              </a:spcBef>
              <a:spcAft>
                <a:spcPts val="0"/>
              </a:spcAft>
              <a:buSzPts val="1600"/>
              <a:buAutoNum type="arabicPeriod"/>
            </a:pPr>
            <a:r>
              <a:rPr b="1" lang="en" sz="1600"/>
              <a:t>Source: Center on Budget and Policy Priorities</a:t>
            </a:r>
            <a:endParaRPr b="1" sz="1600"/>
          </a:p>
          <a:p>
            <a:pPr indent="0" lvl="0" marL="457200" rtl="0" algn="l">
              <a:spcBef>
                <a:spcPts val="0"/>
              </a:spcBef>
              <a:spcAft>
                <a:spcPts val="0"/>
              </a:spcAft>
              <a:buNone/>
            </a:pPr>
            <a:r>
              <a:t/>
            </a:r>
            <a:endParaRPr b="1" sz="1600"/>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1251baf398f_0_1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chemeClr val="dk1"/>
                </a:solidFill>
              </a:rPr>
              <a:t>Combining Stories/Data for Maximum Impact</a:t>
            </a:r>
            <a:endParaRPr b="1" sz="1600">
              <a:solidFill>
                <a:schemeClr val="dk1"/>
              </a:solidFill>
            </a:endParaRPr>
          </a:p>
          <a:p>
            <a:pPr indent="0" lvl="0" marL="0" rtl="0" algn="l">
              <a:spcBef>
                <a:spcPts val="0"/>
              </a:spcBef>
              <a:spcAft>
                <a:spcPts val="0"/>
              </a:spcAft>
              <a:buNone/>
            </a:pPr>
            <a:r>
              <a:t/>
            </a:r>
            <a:endParaRPr b="1" sz="1600">
              <a:solidFill>
                <a:schemeClr val="dk1"/>
              </a:solidFill>
            </a:endParaRPr>
          </a:p>
          <a:p>
            <a:pPr indent="-330200" lvl="0" marL="457200" rtl="0" algn="l">
              <a:spcBef>
                <a:spcPts val="0"/>
              </a:spcBef>
              <a:spcAft>
                <a:spcPts val="0"/>
              </a:spcAft>
              <a:buClr>
                <a:schemeClr val="dk1"/>
              </a:buClr>
              <a:buSzPts val="1600"/>
              <a:buAutoNum type="arabicPeriod"/>
            </a:pPr>
            <a:r>
              <a:rPr lang="en" sz="1600">
                <a:solidFill>
                  <a:schemeClr val="dk1"/>
                </a:solidFill>
              </a:rPr>
              <a:t>“My grandma takes me to the Library every week – I’ve </a:t>
            </a:r>
            <a:r>
              <a:rPr b="1" lang="en" sz="1600" u="sng">
                <a:solidFill>
                  <a:schemeClr val="dk1"/>
                </a:solidFill>
              </a:rPr>
              <a:t>read 127 books</a:t>
            </a:r>
            <a:r>
              <a:rPr lang="en" sz="1600">
                <a:solidFill>
                  <a:schemeClr val="dk1"/>
                </a:solidFill>
              </a:rPr>
              <a:t> since I got my new card last year!”</a:t>
            </a:r>
            <a:br>
              <a:rPr lang="en" sz="1600">
                <a:solidFill>
                  <a:schemeClr val="dk1"/>
                </a:solidFill>
              </a:rPr>
            </a:br>
            <a:endParaRPr sz="1600">
              <a:solidFill>
                <a:schemeClr val="dk1"/>
              </a:solidFill>
            </a:endParaRPr>
          </a:p>
          <a:p>
            <a:pPr indent="-330200" lvl="0" marL="457200" rtl="0" algn="l">
              <a:spcBef>
                <a:spcPts val="0"/>
              </a:spcBef>
              <a:spcAft>
                <a:spcPts val="0"/>
              </a:spcAft>
              <a:buClr>
                <a:schemeClr val="dk1"/>
              </a:buClr>
              <a:buSzPts val="1600"/>
              <a:buAutoNum type="arabicPeriod"/>
            </a:pPr>
            <a:r>
              <a:rPr b="1" lang="en" sz="1600" u="sng">
                <a:solidFill>
                  <a:schemeClr val="dk1"/>
                </a:solidFill>
              </a:rPr>
              <a:t>26,000 new cardholders</a:t>
            </a:r>
            <a:r>
              <a:rPr lang="en" sz="1600">
                <a:solidFill>
                  <a:schemeClr val="dk1"/>
                </a:solidFill>
              </a:rPr>
              <a:t> after fine free</a:t>
            </a:r>
            <a:br>
              <a:rPr lang="en" sz="1600">
                <a:solidFill>
                  <a:schemeClr val="dk1"/>
                </a:solidFill>
              </a:rPr>
            </a:br>
            <a:endParaRPr sz="1600">
              <a:solidFill>
                <a:schemeClr val="dk1"/>
              </a:solidFill>
            </a:endParaRPr>
          </a:p>
          <a:p>
            <a:pPr indent="-330200" lvl="0" marL="457200" rtl="0" algn="l">
              <a:spcBef>
                <a:spcPts val="0"/>
              </a:spcBef>
              <a:spcAft>
                <a:spcPts val="0"/>
              </a:spcAft>
              <a:buClr>
                <a:schemeClr val="dk1"/>
              </a:buClr>
              <a:buSzPts val="1600"/>
              <a:buAutoNum type="arabicPeriod"/>
            </a:pPr>
            <a:r>
              <a:rPr lang="en" sz="1600">
                <a:solidFill>
                  <a:schemeClr val="dk1"/>
                </a:solidFill>
              </a:rPr>
              <a:t>Reading </a:t>
            </a:r>
            <a:r>
              <a:rPr b="1" lang="en" sz="1600" u="sng">
                <a:solidFill>
                  <a:schemeClr val="dk1"/>
                </a:solidFill>
              </a:rPr>
              <a:t>builds vocabulary</a:t>
            </a:r>
            <a:r>
              <a:rPr lang="en" sz="1600">
                <a:solidFill>
                  <a:schemeClr val="dk1"/>
                </a:solidFill>
              </a:rPr>
              <a:t> which is a key indicator of </a:t>
            </a:r>
            <a:r>
              <a:rPr b="1" lang="en" sz="1600" u="sng">
                <a:solidFill>
                  <a:schemeClr val="dk1"/>
                </a:solidFill>
              </a:rPr>
              <a:t>future academic success </a:t>
            </a:r>
            <a:r>
              <a:rPr b="1" lang="en" sz="1600">
                <a:solidFill>
                  <a:schemeClr val="dk1"/>
                </a:solidFill>
              </a:rPr>
              <a:t> </a:t>
            </a:r>
            <a:endParaRPr b="1" sz="1600">
              <a:solidFill>
                <a:schemeClr val="dk1"/>
              </a:solidFill>
            </a:endParaRPr>
          </a:p>
          <a:p>
            <a:pPr indent="0" lvl="0" marL="0" rtl="0" algn="l">
              <a:spcBef>
                <a:spcPts val="0"/>
              </a:spcBef>
              <a:spcAft>
                <a:spcPts val="0"/>
              </a:spcAft>
              <a:buNone/>
            </a:pPr>
            <a:r>
              <a:t/>
            </a:r>
            <a:endParaRPr b="1" sz="1600">
              <a:solidFill>
                <a:schemeClr val="dk1"/>
              </a:solidFill>
            </a:endParaRPr>
          </a:p>
          <a:p>
            <a:pPr indent="0" lvl="0" marL="0" rtl="0" algn="l">
              <a:spcBef>
                <a:spcPts val="0"/>
              </a:spcBef>
              <a:spcAft>
                <a:spcPts val="0"/>
              </a:spcAft>
              <a:buNone/>
            </a:pPr>
            <a:r>
              <a:rPr b="1" lang="en" sz="1600">
                <a:solidFill>
                  <a:schemeClr val="dk1"/>
                </a:solidFill>
              </a:rPr>
              <a:t>Source:</a:t>
            </a:r>
            <a:r>
              <a:rPr b="1" lang="en" sz="2200">
                <a:solidFill>
                  <a:schemeClr val="dk1"/>
                </a:solidFill>
              </a:rPr>
              <a:t> </a:t>
            </a:r>
            <a:r>
              <a:rPr i="1" lang="en" sz="1700">
                <a:solidFill>
                  <a:schemeClr val="dk1"/>
                </a:solidFill>
                <a:latin typeface="Calibri"/>
                <a:ea typeface="Calibri"/>
                <a:cs typeface="Calibri"/>
                <a:sym typeface="Calibri"/>
              </a:rPr>
              <a:t>(Marzano &amp; Pickering, 2005)</a:t>
            </a:r>
            <a:endParaRPr b="1" sz="2200">
              <a:solidFill>
                <a:schemeClr val="dk1"/>
              </a:solidFill>
            </a:endParaRPr>
          </a:p>
        </p:txBody>
      </p:sp>
      <p:sp>
        <p:nvSpPr>
          <p:cNvPr id="654" name="Google Shape;654;g1251baf398f_0_110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g1251baf398f_0_1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5" name="Google Shape;665;g1251baf398f_0_1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AutoNum type="arabicPeriod"/>
            </a:pPr>
            <a:r>
              <a:rPr lang="en" sz="1600"/>
              <a:t>There is value in practicing 27/9/3 and having a story/data/outcome for each sphere in the community</a:t>
            </a:r>
            <a:endParaRPr sz="1600"/>
          </a:p>
          <a:p>
            <a:pPr indent="-330200" lvl="0" marL="457200" rtl="0" algn="l">
              <a:spcBef>
                <a:spcPts val="0"/>
              </a:spcBef>
              <a:spcAft>
                <a:spcPts val="0"/>
              </a:spcAft>
              <a:buSzPts val="1600"/>
              <a:buAutoNum type="arabicPeriod"/>
            </a:pPr>
            <a:r>
              <a:rPr lang="en" sz="1600"/>
              <a:t>Build relationships and </a:t>
            </a:r>
            <a:r>
              <a:rPr b="1" lang="en" sz="1600" u="sng"/>
              <a:t>basis for coalition</a:t>
            </a:r>
            <a:r>
              <a:rPr lang="en" sz="1600"/>
              <a:t> across the community</a:t>
            </a:r>
            <a:endParaRPr sz="1600"/>
          </a:p>
          <a:p>
            <a:pPr indent="-330200" lvl="0" marL="457200" rtl="0" algn="l">
              <a:spcBef>
                <a:spcPts val="0"/>
              </a:spcBef>
              <a:spcAft>
                <a:spcPts val="0"/>
              </a:spcAft>
              <a:buSzPts val="1600"/>
              <a:buAutoNum type="arabicPeriod"/>
            </a:pPr>
            <a:r>
              <a:rPr lang="en" sz="1600"/>
              <a:t>Intentional Relationships / </a:t>
            </a:r>
            <a:r>
              <a:rPr b="1" lang="en" sz="1600" u="sng"/>
              <a:t>targeted messaging</a:t>
            </a:r>
            <a:endParaRPr b="1" sz="1600" u="sng"/>
          </a:p>
          <a:p>
            <a:pPr indent="0" lvl="0" marL="457200" rtl="0" algn="l">
              <a:spcBef>
                <a:spcPts val="0"/>
              </a:spcBef>
              <a:spcAft>
                <a:spcPts val="0"/>
              </a:spcAft>
              <a:buNone/>
            </a:pPr>
            <a:r>
              <a:t/>
            </a:r>
            <a:endParaRPr sz="1600"/>
          </a:p>
          <a:p>
            <a:pPr indent="0" lvl="0" marL="0" rtl="0" algn="l">
              <a:spcBef>
                <a:spcPts val="0"/>
              </a:spcBef>
              <a:spcAft>
                <a:spcPts val="0"/>
              </a:spcAft>
              <a:buNone/>
            </a:pPr>
            <a:r>
              <a:rPr b="1" lang="en" sz="1600" u="sng"/>
              <a:t>I’m providing this as a resource</a:t>
            </a:r>
            <a:endParaRPr b="1" sz="1600" u="sng"/>
          </a:p>
          <a:p>
            <a:pPr indent="-330200" lvl="0" marL="457200" rtl="0" algn="l">
              <a:spcBef>
                <a:spcPts val="0"/>
              </a:spcBef>
              <a:spcAft>
                <a:spcPts val="0"/>
              </a:spcAft>
              <a:buSzPts val="1600"/>
              <a:buChar char="●"/>
            </a:pPr>
            <a:r>
              <a:rPr lang="en" sz="1600"/>
              <a:t>Activity with staff?</a:t>
            </a:r>
            <a:endParaRPr sz="1600"/>
          </a:p>
          <a:p>
            <a:pPr indent="-330200" lvl="0" marL="457200" rtl="0" algn="l">
              <a:spcBef>
                <a:spcPts val="0"/>
              </a:spcBef>
              <a:spcAft>
                <a:spcPts val="0"/>
              </a:spcAft>
              <a:buSzPts val="1600"/>
              <a:buChar char="●"/>
            </a:pPr>
            <a:r>
              <a:rPr lang="en" sz="1600"/>
              <a:t>Encourage you to map this out - with names -- and then start reaching out.</a:t>
            </a:r>
            <a:endParaRPr sz="1600"/>
          </a:p>
          <a:p>
            <a:pPr indent="-330200" lvl="0" marL="457200" rtl="0" algn="l">
              <a:spcBef>
                <a:spcPts val="0"/>
              </a:spcBef>
              <a:spcAft>
                <a:spcPts val="0"/>
              </a:spcAft>
              <a:buSzPts val="1600"/>
              <a:buChar char="●"/>
            </a:pPr>
            <a:r>
              <a:rPr lang="en" sz="1600"/>
              <a:t>Remember: think of these as</a:t>
            </a:r>
            <a:r>
              <a:rPr b="1" lang="en" sz="1600" u="sng"/>
              <a:t> listening tours</a:t>
            </a:r>
            <a:endParaRPr b="1" sz="1600" u="sng"/>
          </a:p>
          <a:p>
            <a:pPr indent="0" lvl="0" marL="0" rtl="0" algn="l">
              <a:spcBef>
                <a:spcPts val="0"/>
              </a:spcBef>
              <a:spcAft>
                <a:spcPts val="0"/>
              </a:spcAft>
              <a:buNone/>
            </a:pPr>
            <a:r>
              <a:t/>
            </a:r>
            <a:endParaRPr sz="1600"/>
          </a:p>
          <a:p>
            <a:pPr indent="-330200" lvl="0" marL="457200" rtl="0" algn="l">
              <a:spcBef>
                <a:spcPts val="0"/>
              </a:spcBef>
              <a:spcAft>
                <a:spcPts val="0"/>
              </a:spcAft>
              <a:buSzPts val="1600"/>
              <a:buAutoNum type="arabicPeriod"/>
            </a:pPr>
            <a:r>
              <a:rPr b="1" lang="en" sz="1600"/>
              <a:t>Educational  Stakeholders</a:t>
            </a:r>
            <a:r>
              <a:rPr lang="en" sz="1600"/>
              <a:t>: “Who else cares about education?”</a:t>
            </a:r>
            <a:endParaRPr sz="1600"/>
          </a:p>
          <a:p>
            <a:pPr indent="-330200" lvl="0" marL="457200" rtl="0" algn="l">
              <a:spcBef>
                <a:spcPts val="0"/>
              </a:spcBef>
              <a:spcAft>
                <a:spcPts val="0"/>
              </a:spcAft>
              <a:buSzPts val="1600"/>
              <a:buAutoNum type="arabicPeriod"/>
            </a:pPr>
            <a:r>
              <a:rPr b="1" lang="en" sz="1600"/>
              <a:t>Social Welfare or Faith-Based Stakeholders:</a:t>
            </a:r>
            <a:r>
              <a:rPr lang="en" sz="1600"/>
              <a:t> “Who else cares about the same populations?”</a:t>
            </a:r>
            <a:endParaRPr sz="1600"/>
          </a:p>
          <a:p>
            <a:pPr indent="-330200" lvl="0" marL="457200" rtl="0" algn="l">
              <a:spcBef>
                <a:spcPts val="0"/>
              </a:spcBef>
              <a:spcAft>
                <a:spcPts val="0"/>
              </a:spcAft>
              <a:buSzPts val="1600"/>
              <a:buAutoNum type="arabicPeriod"/>
            </a:pPr>
            <a:r>
              <a:rPr b="1" lang="en" sz="1600"/>
              <a:t>Governmental Stakeholders: “</a:t>
            </a:r>
            <a:r>
              <a:rPr lang="en" sz="1600"/>
              <a:t>Who Cares What Your Tax Rate is?”</a:t>
            </a:r>
            <a:endParaRPr sz="1600"/>
          </a:p>
          <a:p>
            <a:pPr indent="-330200" lvl="0" marL="457200" rtl="0" algn="l">
              <a:spcBef>
                <a:spcPts val="0"/>
              </a:spcBef>
              <a:spcAft>
                <a:spcPts val="0"/>
              </a:spcAft>
              <a:buSzPts val="1600"/>
              <a:buAutoNum type="arabicPeriod"/>
            </a:pPr>
            <a:r>
              <a:rPr b="1" lang="en" sz="1600"/>
              <a:t>Civic/Social/Arts Organization Stakeholders</a:t>
            </a:r>
            <a:r>
              <a:rPr lang="en" sz="1600"/>
              <a:t>: “Who Else Wants to Change the World a Bit?”</a:t>
            </a:r>
            <a:endParaRPr sz="1600"/>
          </a:p>
          <a:p>
            <a:pPr indent="-330200" lvl="0" marL="457200" rtl="0" algn="l">
              <a:spcBef>
                <a:spcPts val="0"/>
              </a:spcBef>
              <a:spcAft>
                <a:spcPts val="0"/>
              </a:spcAft>
              <a:buSzPts val="1600"/>
              <a:buAutoNum type="arabicPeriod"/>
            </a:pPr>
            <a:r>
              <a:rPr b="1" lang="en" sz="1600"/>
              <a:t>Business Stakeholders:</a:t>
            </a:r>
            <a:r>
              <a:rPr lang="en" sz="1600"/>
              <a:t> “Who Doesn’t Always Know about how libraries support a healthy, thriving economy?”</a:t>
            </a:r>
            <a:endParaRPr sz="1600"/>
          </a:p>
          <a:p>
            <a:pPr indent="-330200" lvl="0" marL="457200" rtl="0" algn="l">
              <a:spcBef>
                <a:spcPts val="0"/>
              </a:spcBef>
              <a:spcAft>
                <a:spcPts val="0"/>
              </a:spcAft>
              <a:buSzPts val="1600"/>
              <a:buAutoNum type="arabicPeriod"/>
            </a:pPr>
            <a:r>
              <a:rPr b="1" lang="en" sz="1600"/>
              <a:t>Politicians and Local Elected officials: </a:t>
            </a:r>
            <a:r>
              <a:rPr lang="en" sz="1600"/>
              <a:t> “Who else has constituents and cares about the overall healthy functioning of the community?”</a:t>
            </a:r>
            <a:endParaRPr sz="1600"/>
          </a:p>
          <a:p>
            <a:pPr indent="-330200" lvl="0" marL="457200" rtl="0" algn="l">
              <a:spcBef>
                <a:spcPts val="0"/>
              </a:spcBef>
              <a:spcAft>
                <a:spcPts val="0"/>
              </a:spcAft>
              <a:buSzPts val="1600"/>
              <a:buAutoNum type="arabicPeriod"/>
            </a:pPr>
            <a:r>
              <a:rPr b="1" lang="en" sz="1600"/>
              <a:t>Formal/Informal Media and Social Networks:</a:t>
            </a:r>
            <a:r>
              <a:rPr lang="en" sz="1600"/>
              <a:t> “Who needs to hear it first?”</a:t>
            </a:r>
            <a:endParaRPr sz="1600"/>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g1251baf398f_0_12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1" name="Google Shape;671;g1251baf398f_0_1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AutoNum type="arabicPeriod"/>
            </a:pPr>
            <a:r>
              <a:t/>
            </a:r>
            <a:endParaRPr b="1" sz="1600">
              <a:solidFill>
                <a:schemeClr val="dk1"/>
              </a:solidFill>
            </a:endParaRPr>
          </a:p>
          <a:p>
            <a:pPr indent="0" lvl="0" marL="0" rtl="0" algn="l">
              <a:spcBef>
                <a:spcPts val="0"/>
              </a:spcBef>
              <a:spcAft>
                <a:spcPts val="0"/>
              </a:spcAft>
              <a:buNone/>
            </a:pPr>
            <a:r>
              <a:t/>
            </a:r>
            <a:endParaRPr b="1" sz="1600">
              <a:solidFill>
                <a:schemeClr val="dk1"/>
              </a:solidFill>
            </a:endParaRPr>
          </a:p>
          <a:p>
            <a:pPr indent="0" lvl="0" marL="0" rtl="0" algn="l">
              <a:spcBef>
                <a:spcPts val="0"/>
              </a:spcBef>
              <a:spcAft>
                <a:spcPts val="0"/>
              </a:spcAft>
              <a:buClr>
                <a:schemeClr val="dk1"/>
              </a:buClr>
              <a:buSzPts val="1100"/>
              <a:buFont typeface="Arial"/>
              <a:buNone/>
            </a:pPr>
            <a:r>
              <a:rPr b="1" lang="en" sz="1600">
                <a:solidFill>
                  <a:schemeClr val="dk1"/>
                </a:solidFill>
              </a:rPr>
              <a:t> </a:t>
            </a:r>
            <a:r>
              <a:rPr b="1" lang="en" sz="1600" u="sng">
                <a:solidFill>
                  <a:schemeClr val="dk1"/>
                </a:solidFill>
              </a:rPr>
              <a:t>What is Advocacy?</a:t>
            </a:r>
            <a:endParaRPr b="1" sz="1600" u="sng">
              <a:solidFill>
                <a:schemeClr val="dk1"/>
              </a:solidFill>
            </a:endParaRPr>
          </a:p>
          <a:p>
            <a:pPr indent="0" lvl="0" marL="0" rtl="0" algn="l">
              <a:spcBef>
                <a:spcPts val="0"/>
              </a:spcBef>
              <a:spcAft>
                <a:spcPts val="0"/>
              </a:spcAft>
              <a:buClr>
                <a:schemeClr val="dk1"/>
              </a:buClr>
              <a:buSzPts val="1100"/>
              <a:buFont typeface="Arial"/>
              <a:buNone/>
            </a:pPr>
            <a:r>
              <a:t/>
            </a:r>
            <a:endParaRPr b="1" sz="1600">
              <a:solidFill>
                <a:schemeClr val="dk1"/>
              </a:solidFill>
            </a:endParaRPr>
          </a:p>
          <a:p>
            <a:pPr indent="-330200" lvl="0" marL="457200" rtl="0" algn="l">
              <a:spcBef>
                <a:spcPts val="0"/>
              </a:spcBef>
              <a:spcAft>
                <a:spcPts val="0"/>
              </a:spcAft>
              <a:buClr>
                <a:schemeClr val="dk1"/>
              </a:buClr>
              <a:buSzPts val="1600"/>
              <a:buChar char="●"/>
            </a:pPr>
            <a:r>
              <a:rPr b="1" lang="en" sz="1600" u="sng">
                <a:solidFill>
                  <a:schemeClr val="dk1"/>
                </a:solidFill>
              </a:rPr>
              <a:t>We do X</a:t>
            </a:r>
            <a:r>
              <a:rPr b="1" lang="en" sz="1600">
                <a:solidFill>
                  <a:schemeClr val="dk1"/>
                </a:solidFill>
              </a:rPr>
              <a:t> (activity) </a:t>
            </a:r>
            <a:endParaRPr b="1" sz="1600">
              <a:solidFill>
                <a:schemeClr val="dk1"/>
              </a:solidFill>
            </a:endParaRPr>
          </a:p>
          <a:p>
            <a:pPr indent="-330200" lvl="0" marL="457200" rtl="0" algn="l">
              <a:spcBef>
                <a:spcPts val="0"/>
              </a:spcBef>
              <a:spcAft>
                <a:spcPts val="0"/>
              </a:spcAft>
              <a:buClr>
                <a:schemeClr val="dk1"/>
              </a:buClr>
              <a:buSzPts val="1600"/>
              <a:buChar char="●"/>
            </a:pPr>
            <a:r>
              <a:rPr b="1" lang="en" sz="1600">
                <a:solidFill>
                  <a:schemeClr val="dk1"/>
                </a:solidFill>
              </a:rPr>
              <a:t>to </a:t>
            </a:r>
            <a:r>
              <a:rPr b="1" lang="en" sz="1600" u="sng">
                <a:solidFill>
                  <a:schemeClr val="dk1"/>
                </a:solidFill>
              </a:rPr>
              <a:t>Bring about Y</a:t>
            </a:r>
            <a:r>
              <a:rPr b="1" lang="en" sz="1600">
                <a:solidFill>
                  <a:schemeClr val="dk1"/>
                </a:solidFill>
              </a:rPr>
              <a:t>  (belief, attitude, feeling, action) </a:t>
            </a:r>
            <a:endParaRPr b="1" sz="1600">
              <a:solidFill>
                <a:schemeClr val="dk1"/>
              </a:solidFill>
            </a:endParaRPr>
          </a:p>
          <a:p>
            <a:pPr indent="0" lvl="0" marL="0" rtl="0" algn="l">
              <a:spcBef>
                <a:spcPts val="0"/>
              </a:spcBef>
              <a:spcAft>
                <a:spcPts val="0"/>
              </a:spcAft>
              <a:buClr>
                <a:schemeClr val="dk1"/>
              </a:buClr>
              <a:buSzPts val="1100"/>
              <a:buFont typeface="Arial"/>
              <a:buNone/>
            </a:pPr>
            <a:r>
              <a:t/>
            </a:r>
            <a:endParaRPr b="1" sz="1600">
              <a:solidFill>
                <a:schemeClr val="dk1"/>
              </a:solidFill>
            </a:endParaRPr>
          </a:p>
          <a:p>
            <a:pPr indent="0" lvl="0" marL="0" rtl="0" algn="l">
              <a:spcBef>
                <a:spcPts val="0"/>
              </a:spcBef>
              <a:spcAft>
                <a:spcPts val="0"/>
              </a:spcAft>
              <a:buNone/>
            </a:pPr>
            <a:r>
              <a:t/>
            </a:r>
            <a:endParaRPr b="1" sz="1600">
              <a:solidFill>
                <a:schemeClr val="dk1"/>
              </a:solidFil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g1251baf398f_0_12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8" name="Google Shape;678;g1251baf398f_0_126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317500" lvl="0" marL="457200" rtl="0" algn="l">
              <a:spcBef>
                <a:spcPts val="0"/>
              </a:spcBef>
              <a:spcAft>
                <a:spcPts val="0"/>
              </a:spcAft>
              <a:buClr>
                <a:schemeClr val="dk1"/>
              </a:buClr>
              <a:buSzPts val="1400"/>
              <a:buAutoNum type="arabicPeriod"/>
            </a:pPr>
            <a:r>
              <a:t/>
            </a:r>
            <a:endParaRPr b="1" sz="1600">
              <a:solidFill>
                <a:schemeClr val="dk1"/>
              </a:solidFill>
            </a:endParaRPr>
          </a:p>
        </p:txBody>
      </p:sp>
      <p:sp>
        <p:nvSpPr>
          <p:cNvPr id="679" name="Google Shape;679;g1251baf398f_0_126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g1251baf398f_0_12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5" name="Google Shape;685;g1251baf398f_0_1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AutoNum type="arabicPeriod"/>
            </a:pPr>
            <a:br>
              <a:rPr b="1" lang="en" sz="1600">
                <a:solidFill>
                  <a:schemeClr val="dk1"/>
                </a:solidFill>
              </a:rPr>
            </a:br>
            <a:endParaRPr b="1" sz="1600">
              <a:solidFill>
                <a:schemeClr val="dk1"/>
              </a:solidFill>
            </a:endParaRPr>
          </a:p>
          <a:p>
            <a:pPr indent="-330200" lvl="0" marL="457200" rtl="0" algn="l">
              <a:spcBef>
                <a:spcPts val="0"/>
              </a:spcBef>
              <a:spcAft>
                <a:spcPts val="0"/>
              </a:spcAft>
              <a:buClr>
                <a:schemeClr val="dk1"/>
              </a:buClr>
              <a:buSzPts val="1600"/>
              <a:buAutoNum type="arabicPeriod"/>
            </a:pPr>
            <a:r>
              <a:rPr b="1" lang="en" sz="1600">
                <a:solidFill>
                  <a:schemeClr val="dk1"/>
                </a:solidFill>
              </a:rPr>
              <a:t>Ask for feedback</a:t>
            </a:r>
            <a:br>
              <a:rPr b="1" lang="en" sz="1600">
                <a:solidFill>
                  <a:schemeClr val="dk1"/>
                </a:solidFill>
              </a:rPr>
            </a:br>
            <a:endParaRPr b="1" sz="1600">
              <a:solidFill>
                <a:schemeClr val="dk1"/>
              </a:solidFill>
            </a:endParaRPr>
          </a:p>
          <a:p>
            <a:pPr indent="-330200" lvl="0" marL="457200" rtl="0" algn="l">
              <a:spcBef>
                <a:spcPts val="0"/>
              </a:spcBef>
              <a:spcAft>
                <a:spcPts val="0"/>
              </a:spcAft>
              <a:buClr>
                <a:schemeClr val="dk1"/>
              </a:buClr>
              <a:buSzPts val="1600"/>
              <a:buAutoNum type="arabicPeriod"/>
            </a:pPr>
            <a:r>
              <a:rPr lang="en" sz="1600">
                <a:solidFill>
                  <a:schemeClr val="dk1"/>
                </a:solidFill>
              </a:rPr>
              <a:t>What thoughts or feelings does this give rise to?</a:t>
            </a:r>
            <a:endParaRPr sz="1600">
              <a:solidFill>
                <a:schemeClr val="dk1"/>
              </a:solidFil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g1251baf398f_0_12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1" name="Google Shape;691;g1251baf398f_0_1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AutoNum type="arabicPeriod"/>
            </a:pPr>
            <a:br>
              <a:rPr b="1" lang="en" sz="1600">
                <a:solidFill>
                  <a:schemeClr val="dk1"/>
                </a:solidFill>
              </a:rPr>
            </a:br>
            <a:endParaRPr b="1" sz="1600">
              <a:solidFill>
                <a:schemeClr val="dk1"/>
              </a:solidFill>
            </a:endParaRPr>
          </a:p>
          <a:p>
            <a:pPr indent="-317500" lvl="1" marL="914400" rtl="0" algn="l">
              <a:spcBef>
                <a:spcPts val="0"/>
              </a:spcBef>
              <a:spcAft>
                <a:spcPts val="0"/>
              </a:spcAft>
              <a:buClr>
                <a:schemeClr val="dk1"/>
              </a:buClr>
              <a:buSzPts val="1400"/>
              <a:buAutoNum type="alphaLcPeriod"/>
            </a:pPr>
            <a:r>
              <a:rPr b="1" lang="en" sz="1600">
                <a:solidFill>
                  <a:schemeClr val="dk1"/>
                </a:solidFill>
              </a:rPr>
              <a:t>If your role as Director is to exert influence…   then…</a:t>
            </a:r>
            <a:endParaRPr b="1" sz="1600">
              <a:solidFill>
                <a:schemeClr val="dk1"/>
              </a:solidFill>
            </a:endParaRPr>
          </a:p>
          <a:p>
            <a:pPr indent="-317500" lvl="1" marL="914400" rtl="0" algn="l">
              <a:spcBef>
                <a:spcPts val="0"/>
              </a:spcBef>
              <a:spcAft>
                <a:spcPts val="0"/>
              </a:spcAft>
              <a:buClr>
                <a:schemeClr val="dk1"/>
              </a:buClr>
              <a:buSzPts val="1400"/>
              <a:buAutoNum type="alphaLcPeriod"/>
            </a:pPr>
            <a:r>
              <a:rPr b="1" lang="en" sz="1600">
                <a:solidFill>
                  <a:schemeClr val="dk1"/>
                </a:solidFill>
              </a:rPr>
              <a:t>Developing Relationships is key  </a:t>
            </a:r>
            <a:endParaRPr b="1" sz="1600">
              <a:solidFill>
                <a:schemeClr val="dk1"/>
              </a:solidFill>
            </a:endParaRPr>
          </a:p>
          <a:p>
            <a:pPr indent="-317500" lvl="1" marL="914400" rtl="0" algn="l">
              <a:spcBef>
                <a:spcPts val="0"/>
              </a:spcBef>
              <a:spcAft>
                <a:spcPts val="0"/>
              </a:spcAft>
              <a:buClr>
                <a:schemeClr val="dk1"/>
              </a:buClr>
              <a:buSzPts val="1400"/>
              <a:buAutoNum type="alphaLcPeriod"/>
            </a:pPr>
            <a:r>
              <a:rPr b="1" lang="en" sz="1600">
                <a:solidFill>
                  <a:schemeClr val="dk1"/>
                </a:solidFill>
              </a:rPr>
              <a:t> IMPORTANT BECAUSE </a:t>
            </a:r>
            <a:r>
              <a:rPr b="1" lang="en" sz="1600" u="sng">
                <a:solidFill>
                  <a:schemeClr val="dk1"/>
                </a:solidFill>
              </a:rPr>
              <a:t>WE HAVE NO POLITICAL POWER* OR MONEY</a:t>
            </a:r>
            <a:br>
              <a:rPr b="1" lang="en" sz="1600">
                <a:solidFill>
                  <a:schemeClr val="dk1"/>
                </a:solidFill>
              </a:rPr>
            </a:br>
            <a:endParaRPr b="1" sz="1600">
              <a:solidFill>
                <a:schemeClr val="dk1"/>
              </a:solidFill>
            </a:endParaRPr>
          </a:p>
          <a:p>
            <a:pPr indent="-317500" lvl="1" marL="914400" rtl="0" algn="l">
              <a:spcBef>
                <a:spcPts val="0"/>
              </a:spcBef>
              <a:spcAft>
                <a:spcPts val="0"/>
              </a:spcAft>
              <a:buClr>
                <a:schemeClr val="dk1"/>
              </a:buClr>
              <a:buSzPts val="1400"/>
              <a:buAutoNum type="alphaLcPeriod"/>
            </a:pPr>
            <a:r>
              <a:rPr b="1" lang="en" sz="1600" u="sng">
                <a:solidFill>
                  <a:schemeClr val="dk1"/>
                </a:solidFill>
              </a:rPr>
              <a:t>INCREASINGLY IMPORTANT</a:t>
            </a:r>
            <a:r>
              <a:rPr b="1" lang="en" sz="1600">
                <a:solidFill>
                  <a:schemeClr val="dk1"/>
                </a:solidFill>
              </a:rPr>
              <a:t> IN OUR POLARIZED POLITICAL ENVIRONMENT</a:t>
            </a:r>
            <a:br>
              <a:rPr b="1" lang="en" sz="1600">
                <a:solidFill>
                  <a:schemeClr val="dk1"/>
                </a:solidFill>
              </a:rPr>
            </a:br>
            <a:endParaRPr b="1" sz="1600">
              <a:solidFill>
                <a:schemeClr val="dk1"/>
              </a:solidFill>
            </a:endParaRPr>
          </a:p>
          <a:p>
            <a:pPr indent="-330200" lvl="0" marL="457200" rtl="0" algn="l">
              <a:spcBef>
                <a:spcPts val="0"/>
              </a:spcBef>
              <a:spcAft>
                <a:spcPts val="0"/>
              </a:spcAft>
              <a:buClr>
                <a:schemeClr val="dk1"/>
              </a:buClr>
              <a:buSzPts val="1600"/>
              <a:buAutoNum type="arabicPeriod"/>
            </a:pPr>
            <a:r>
              <a:rPr b="1" lang="en" sz="1600">
                <a:solidFill>
                  <a:schemeClr val="dk1"/>
                </a:solidFill>
              </a:rPr>
              <a:t>Punch point: </a:t>
            </a:r>
            <a:r>
              <a:rPr lang="en" sz="1600">
                <a:solidFill>
                  <a:schemeClr val="dk1"/>
                </a:solidFill>
              </a:rPr>
              <a:t> Relationships are increasingly important</a:t>
            </a:r>
            <a:endParaRPr sz="1600">
              <a:solidFill>
                <a:schemeClr val="dk1"/>
              </a:solidFil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g1251baf398f_0_12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7" name="Google Shape;697;g1251baf398f_0_12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AutoNum type="arabicPeriod"/>
            </a:pPr>
            <a:r>
              <a:t/>
            </a:r>
            <a:endParaRPr sz="14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2505c8c5dd2_0_79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0" name="Google Shape;170;g2505c8c5dd2_0_7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g1251baf398f_0_12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2" name="Google Shape;702;g1251baf398f_0_12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chemeClr val="dk1"/>
              </a:buClr>
              <a:buSzPts val="1400"/>
              <a:buAutoNum type="arabicPeriod"/>
            </a:pPr>
            <a:br>
              <a:rPr b="1" lang="en" sz="1500">
                <a:solidFill>
                  <a:srgbClr val="FF0000"/>
                </a:solidFill>
                <a:latin typeface="Roboto"/>
                <a:ea typeface="Roboto"/>
                <a:cs typeface="Roboto"/>
                <a:sym typeface="Roboto"/>
              </a:rPr>
            </a:br>
            <a:endParaRPr b="1" sz="1500">
              <a:solidFill>
                <a:schemeClr val="dk1"/>
              </a:solidFill>
              <a:latin typeface="Roboto"/>
              <a:ea typeface="Roboto"/>
              <a:cs typeface="Roboto"/>
              <a:sym typeface="Roboto"/>
            </a:endParaRPr>
          </a:p>
          <a:p>
            <a:pPr indent="-304800" lvl="0" marL="457200" rtl="0" algn="l">
              <a:spcBef>
                <a:spcPts val="0"/>
              </a:spcBef>
              <a:spcAft>
                <a:spcPts val="0"/>
              </a:spcAft>
              <a:buClr>
                <a:schemeClr val="dk1"/>
              </a:buClr>
              <a:buSzPts val="1200"/>
              <a:buFont typeface="Roboto"/>
              <a:buAutoNum type="arabicPeriod"/>
            </a:pPr>
            <a:r>
              <a:rPr b="1" lang="en" sz="1600" u="sng">
                <a:solidFill>
                  <a:schemeClr val="dk1"/>
                </a:solidFill>
              </a:rPr>
              <a:t>Straight Lecture - read the slide</a:t>
            </a:r>
            <a:br>
              <a:rPr b="1" lang="en" sz="1600" u="sng">
                <a:solidFill>
                  <a:schemeClr val="dk1"/>
                </a:solidFill>
              </a:rPr>
            </a:br>
            <a:endParaRPr b="1" sz="1600" u="sng">
              <a:solidFill>
                <a:schemeClr val="dk1"/>
              </a:solidFill>
            </a:endParaRPr>
          </a:p>
          <a:p>
            <a:pPr indent="-330200" lvl="1" marL="914400" rtl="0" algn="l">
              <a:spcBef>
                <a:spcPts val="0"/>
              </a:spcBef>
              <a:spcAft>
                <a:spcPts val="0"/>
              </a:spcAft>
              <a:buClr>
                <a:schemeClr val="dk1"/>
              </a:buClr>
              <a:buSzPts val="1600"/>
              <a:buAutoNum type="alphaLcPeriod"/>
            </a:pPr>
            <a:r>
              <a:rPr b="1" lang="en" sz="1600">
                <a:solidFill>
                  <a:schemeClr val="dk1"/>
                </a:solidFill>
              </a:rPr>
              <a:t>Recognize the library’s importance to the community and to a child’s education.</a:t>
            </a:r>
            <a:br>
              <a:rPr b="1" lang="en" sz="1600">
                <a:solidFill>
                  <a:schemeClr val="dk1"/>
                </a:solidFill>
              </a:rPr>
            </a:br>
            <a:endParaRPr b="1" sz="1600">
              <a:solidFill>
                <a:schemeClr val="dk1"/>
              </a:solidFill>
            </a:endParaRPr>
          </a:p>
          <a:p>
            <a:pPr indent="-330200" lvl="1" marL="914400" rtl="0" algn="l">
              <a:spcBef>
                <a:spcPts val="0"/>
              </a:spcBef>
              <a:spcAft>
                <a:spcPts val="0"/>
              </a:spcAft>
              <a:buClr>
                <a:schemeClr val="dk1"/>
              </a:buClr>
              <a:buSzPts val="1600"/>
              <a:buAutoNum type="alphaLcPeriod"/>
            </a:pPr>
            <a:r>
              <a:rPr b="1" lang="en" sz="1600">
                <a:solidFill>
                  <a:schemeClr val="dk1"/>
                </a:solidFill>
              </a:rPr>
              <a:t>See the library as a vital community resource like public schools, fire and police.</a:t>
            </a:r>
            <a:br>
              <a:rPr b="1" lang="en" sz="1600">
                <a:solidFill>
                  <a:schemeClr val="dk1"/>
                </a:solidFill>
              </a:rPr>
            </a:br>
            <a:endParaRPr b="1" sz="1600">
              <a:solidFill>
                <a:schemeClr val="dk1"/>
              </a:solidFill>
            </a:endParaRPr>
          </a:p>
          <a:p>
            <a:pPr indent="-330200" lvl="1" marL="914400" rtl="0" algn="l">
              <a:spcBef>
                <a:spcPts val="0"/>
              </a:spcBef>
              <a:spcAft>
                <a:spcPts val="0"/>
              </a:spcAft>
              <a:buClr>
                <a:schemeClr val="dk1"/>
              </a:buClr>
              <a:buSzPts val="1600"/>
              <a:buAutoNum type="alphaLcPeriod"/>
            </a:pPr>
            <a:r>
              <a:rPr b="1" lang="en" sz="1600">
                <a:solidFill>
                  <a:schemeClr val="dk1"/>
                </a:solidFill>
              </a:rPr>
              <a:t>Hold the belief that the library is a transformational force</a:t>
            </a:r>
            <a:br>
              <a:rPr b="1" lang="en" sz="1600">
                <a:solidFill>
                  <a:schemeClr val="dk1"/>
                </a:solidFill>
              </a:rPr>
            </a:br>
            <a:endParaRPr b="1" sz="1600">
              <a:solidFill>
                <a:schemeClr val="dk1"/>
              </a:solidFill>
            </a:endParaRPr>
          </a:p>
          <a:p>
            <a:pPr indent="-330200" lvl="1" marL="914400" rtl="0" algn="l">
              <a:spcBef>
                <a:spcPts val="0"/>
              </a:spcBef>
              <a:spcAft>
                <a:spcPts val="0"/>
              </a:spcAft>
              <a:buClr>
                <a:schemeClr val="dk1"/>
              </a:buClr>
              <a:buSzPts val="1600"/>
              <a:buAutoNum type="alphaLcPeriod"/>
            </a:pPr>
            <a:r>
              <a:rPr b="1" lang="en" sz="1600">
                <a:solidFill>
                  <a:schemeClr val="dk1"/>
                </a:solidFill>
              </a:rPr>
              <a:t>Not always heavy users of the library, but believe the library is a noble place, important and relevant to the community.</a:t>
            </a:r>
            <a:endParaRPr b="1" sz="1600">
              <a:solidFill>
                <a:schemeClr val="dk1"/>
              </a:solidFil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g1251baf398f_0_12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9" name="Google Shape;709;g1251baf398f_0_12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AutoNum type="arabicPeriod"/>
            </a:pPr>
            <a:br>
              <a:rPr b="1" lang="en" sz="1600">
                <a:solidFill>
                  <a:schemeClr val="dk1"/>
                </a:solidFill>
              </a:rPr>
            </a:br>
            <a:endParaRPr b="1" sz="1600">
              <a:solidFill>
                <a:schemeClr val="dk1"/>
              </a:solidFill>
            </a:endParaRPr>
          </a:p>
          <a:p>
            <a:pPr indent="-330200" lvl="1" marL="914400" rtl="0" algn="l">
              <a:spcBef>
                <a:spcPts val="0"/>
              </a:spcBef>
              <a:spcAft>
                <a:spcPts val="0"/>
              </a:spcAft>
              <a:buClr>
                <a:schemeClr val="dk1"/>
              </a:buClr>
              <a:buSzPts val="1600"/>
              <a:buAutoNum type="alphaLcPeriod"/>
            </a:pPr>
            <a:r>
              <a:rPr b="1" lang="en" sz="1600">
                <a:solidFill>
                  <a:schemeClr val="dk1"/>
                </a:solidFill>
              </a:rPr>
              <a:t>Note:  Support for the Library is </a:t>
            </a:r>
            <a:r>
              <a:rPr b="1" lang="en" sz="1600" u="sng">
                <a:solidFill>
                  <a:schemeClr val="dk1"/>
                </a:solidFill>
              </a:rPr>
              <a:t>not about usage or features</a:t>
            </a:r>
            <a:r>
              <a:rPr b="1" lang="en" sz="1600">
                <a:solidFill>
                  <a:schemeClr val="dk1"/>
                </a:solidFill>
              </a:rPr>
              <a:t> (i.e. collections, programs, circ stats)  </a:t>
            </a:r>
            <a:br>
              <a:rPr b="1" lang="en" sz="1600">
                <a:solidFill>
                  <a:schemeClr val="dk1"/>
                </a:solidFill>
              </a:rPr>
            </a:br>
            <a:endParaRPr b="1" sz="1600">
              <a:solidFill>
                <a:schemeClr val="dk1"/>
              </a:solidFill>
            </a:endParaRPr>
          </a:p>
          <a:p>
            <a:pPr indent="-330200" lvl="1" marL="914400" rtl="0" algn="l">
              <a:spcBef>
                <a:spcPts val="0"/>
              </a:spcBef>
              <a:spcAft>
                <a:spcPts val="0"/>
              </a:spcAft>
              <a:buClr>
                <a:schemeClr val="dk1"/>
              </a:buClr>
              <a:buSzPts val="1600"/>
              <a:buAutoNum type="alphaLcPeriod"/>
            </a:pPr>
            <a:r>
              <a:rPr b="1" lang="en" sz="1600">
                <a:solidFill>
                  <a:schemeClr val="dk1"/>
                </a:solidFill>
              </a:rPr>
              <a:t>It is about a </a:t>
            </a:r>
            <a:r>
              <a:rPr b="1" lang="en" sz="1600" u="sng">
                <a:solidFill>
                  <a:schemeClr val="dk1"/>
                </a:solidFill>
              </a:rPr>
              <a:t>belief in the institution,</a:t>
            </a:r>
            <a:r>
              <a:rPr b="1" lang="en" sz="1600">
                <a:solidFill>
                  <a:schemeClr val="dk1"/>
                </a:solidFill>
              </a:rPr>
              <a:t> and the </a:t>
            </a:r>
            <a:r>
              <a:rPr b="1" lang="en" sz="1600" u="sng">
                <a:solidFill>
                  <a:schemeClr val="dk1"/>
                </a:solidFill>
              </a:rPr>
              <a:t>perceived benefit to the community</a:t>
            </a:r>
            <a:r>
              <a:rPr b="1" lang="en" sz="1600">
                <a:solidFill>
                  <a:schemeClr val="dk1"/>
                </a:solidFill>
              </a:rPr>
              <a:t> as a whole.</a:t>
            </a:r>
            <a:endParaRPr b="1" sz="1600">
              <a:solidFill>
                <a:schemeClr val="dk1"/>
              </a:solidFil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g1251baf398f_0_13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7" name="Google Shape;717;g1251baf398f_0_13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br>
              <a:rPr b="1" lang="en" sz="1600">
                <a:solidFill>
                  <a:schemeClr val="dk1"/>
                </a:solidFill>
              </a:rPr>
            </a:br>
            <a:endParaRPr b="1" sz="1600">
              <a:solidFill>
                <a:schemeClr val="dk1"/>
              </a:solidFill>
            </a:endParaRPr>
          </a:p>
          <a:p>
            <a:pPr indent="-330200" lvl="0" marL="457200" rtl="0" algn="l">
              <a:spcBef>
                <a:spcPts val="0"/>
              </a:spcBef>
              <a:spcAft>
                <a:spcPts val="0"/>
              </a:spcAft>
              <a:buClr>
                <a:schemeClr val="dk1"/>
              </a:buClr>
              <a:buSzPts val="1600"/>
              <a:buAutoNum type="arabicPeriod"/>
            </a:pPr>
            <a:r>
              <a:rPr lang="en" sz="1600">
                <a:solidFill>
                  <a:schemeClr val="dk1"/>
                </a:solidFill>
              </a:rPr>
              <a:t>“Public </a:t>
            </a:r>
            <a:r>
              <a:rPr b="1" lang="en" sz="1600" u="sng">
                <a:solidFill>
                  <a:schemeClr val="dk1"/>
                </a:solidFill>
              </a:rPr>
              <a:t>perceptions of the librarian</a:t>
            </a:r>
            <a:r>
              <a:rPr lang="en" sz="1600">
                <a:solidFill>
                  <a:schemeClr val="dk1"/>
                </a:solidFill>
              </a:rPr>
              <a:t> are highly related to support. ‘Passionate librarians’ who are involved in the community make a difference.”  </a:t>
            </a:r>
            <a:br>
              <a:rPr lang="en" sz="1600">
                <a:solidFill>
                  <a:schemeClr val="dk1"/>
                </a:solidFill>
              </a:rPr>
            </a:br>
            <a:endParaRPr sz="1600">
              <a:solidFill>
                <a:schemeClr val="dk1"/>
              </a:solidFill>
            </a:endParaRPr>
          </a:p>
          <a:p>
            <a:pPr indent="-330200" lvl="1" marL="914400" rtl="0" algn="l">
              <a:spcBef>
                <a:spcPts val="0"/>
              </a:spcBef>
              <a:spcAft>
                <a:spcPts val="0"/>
              </a:spcAft>
              <a:buClr>
                <a:schemeClr val="dk1"/>
              </a:buClr>
              <a:buSzPts val="1600"/>
              <a:buAutoNum type="alphaLcPeriod"/>
            </a:pPr>
            <a:r>
              <a:rPr lang="en" sz="1600">
                <a:solidFill>
                  <a:schemeClr val="dk1"/>
                </a:solidFill>
              </a:rPr>
              <a:t>Who is a “librarian”?  Care if it’s MLS?</a:t>
            </a:r>
            <a:endParaRPr sz="1600">
              <a:solidFill>
                <a:schemeClr val="dk1"/>
              </a:solidFill>
            </a:endParaRPr>
          </a:p>
          <a:p>
            <a:pPr indent="0" lvl="0" marL="457200" rtl="0" algn="l">
              <a:spcBef>
                <a:spcPts val="0"/>
              </a:spcBef>
              <a:spcAft>
                <a:spcPts val="0"/>
              </a:spcAft>
              <a:buNone/>
            </a:pPr>
            <a:r>
              <a:t/>
            </a:r>
            <a:endParaRPr sz="1600">
              <a:solidFill>
                <a:schemeClr val="dk1"/>
              </a:solidFill>
            </a:endParaRPr>
          </a:p>
          <a:p>
            <a:pPr indent="-330200" lvl="0" marL="457200" rtl="0" algn="l">
              <a:spcBef>
                <a:spcPts val="0"/>
              </a:spcBef>
              <a:spcAft>
                <a:spcPts val="0"/>
              </a:spcAft>
              <a:buClr>
                <a:schemeClr val="dk1"/>
              </a:buClr>
              <a:buSzPts val="1600"/>
              <a:buAutoNum type="arabicPeriod"/>
            </a:pPr>
            <a:r>
              <a:rPr b="1" lang="en" sz="1600" u="sng">
                <a:solidFill>
                  <a:schemeClr val="dk1"/>
                </a:solidFill>
              </a:rPr>
              <a:t>Therefore, as Library Director...</a:t>
            </a:r>
            <a:endParaRPr sz="1600">
              <a:solidFill>
                <a:schemeClr val="dk1"/>
              </a:solidFill>
            </a:endParaRPr>
          </a:p>
          <a:p>
            <a:pPr indent="0" lvl="0" marL="457200" rtl="0" algn="l">
              <a:spcBef>
                <a:spcPts val="0"/>
              </a:spcBef>
              <a:spcAft>
                <a:spcPts val="0"/>
              </a:spcAft>
              <a:buNone/>
            </a:pPr>
            <a:r>
              <a:t/>
            </a:r>
            <a:endParaRPr sz="1600">
              <a:solidFill>
                <a:schemeClr val="dk1"/>
              </a:solidFill>
            </a:endParaRPr>
          </a:p>
          <a:p>
            <a:pPr indent="-330200" lvl="1" marL="914400" rtl="0" algn="l">
              <a:spcBef>
                <a:spcPts val="0"/>
              </a:spcBef>
              <a:spcAft>
                <a:spcPts val="0"/>
              </a:spcAft>
              <a:buClr>
                <a:schemeClr val="dk1"/>
              </a:buClr>
              <a:buSzPts val="1600"/>
              <a:buAutoNum type="alphaLcPeriod"/>
            </a:pPr>
            <a:r>
              <a:rPr lang="en" sz="1600">
                <a:solidFill>
                  <a:schemeClr val="dk1"/>
                </a:solidFill>
              </a:rPr>
              <a:t>Speaking </a:t>
            </a:r>
            <a:r>
              <a:rPr b="1" lang="en" sz="1600" u="sng">
                <a:solidFill>
                  <a:schemeClr val="dk1"/>
                </a:solidFill>
              </a:rPr>
              <a:t>authentically and passionately</a:t>
            </a:r>
            <a:r>
              <a:rPr lang="en" sz="1600">
                <a:solidFill>
                  <a:schemeClr val="dk1"/>
                </a:solidFill>
              </a:rPr>
              <a:t> to other leaders and community members about the </a:t>
            </a:r>
            <a:r>
              <a:rPr b="1" lang="en" sz="1600" u="sng">
                <a:solidFill>
                  <a:schemeClr val="dk1"/>
                </a:solidFill>
              </a:rPr>
              <a:t>library’s role in the community</a:t>
            </a:r>
            <a:r>
              <a:rPr lang="en" sz="1600">
                <a:solidFill>
                  <a:schemeClr val="dk1"/>
                </a:solidFill>
              </a:rPr>
              <a:t> will help build support.</a:t>
            </a:r>
            <a:endParaRPr sz="1600">
              <a:solidFill>
                <a:schemeClr val="dk1"/>
              </a:solidFil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g2505c8c5dd2_0_14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4" name="Google Shape;724;g2505c8c5dd2_0_14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g2505c8c5dd2_0_14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0" name="Google Shape;730;g2505c8c5dd2_0_14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505c8c5dd2_0_8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2505c8c5dd2_0_8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4350279" y="2855377"/>
            <a:ext cx="443589" cy="105632"/>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671258" y="990800"/>
            <a:ext cx="7801500" cy="1730100"/>
          </a:xfrm>
          <a:prstGeom prst="rect">
            <a:avLst/>
          </a:prstGeom>
        </p:spPr>
        <p:txBody>
          <a:bodyPr anchorCtr="0" anchor="b"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5" name="Google Shape;15;p2"/>
          <p:cNvSpPr txBox="1"/>
          <p:nvPr>
            <p:ph idx="1" type="subTitle"/>
          </p:nvPr>
        </p:nvSpPr>
        <p:spPr>
          <a:xfrm>
            <a:off x="671250" y="3174876"/>
            <a:ext cx="78015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6" name="Google Shape;16;p2"/>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9" name="Shape 49"/>
        <p:cNvGrpSpPr/>
        <p:nvPr/>
      </p:nvGrpSpPr>
      <p:grpSpPr>
        <a:xfrm>
          <a:off x="0" y="0"/>
          <a:ext cx="0" cy="0"/>
          <a:chOff x="0" y="0"/>
          <a:chExt cx="0" cy="0"/>
        </a:xfrm>
      </p:grpSpPr>
      <p:sp>
        <p:nvSpPr>
          <p:cNvPr id="50" name="Google Shape;50;p11"/>
          <p:cNvSpPr txBox="1"/>
          <p:nvPr>
            <p:ph hasCustomPrompt="1" type="title"/>
          </p:nvPr>
        </p:nvSpPr>
        <p:spPr>
          <a:xfrm>
            <a:off x="311700" y="1255275"/>
            <a:ext cx="8520600" cy="18906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p:nvPr>
            <p:ph idx="1" type="body"/>
          </p:nvPr>
        </p:nvSpPr>
        <p:spPr>
          <a:xfrm>
            <a:off x="311700" y="32284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2" name="Google Shape;52;p11"/>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5" name="Shape 55"/>
        <p:cNvGrpSpPr/>
        <p:nvPr/>
      </p:nvGrpSpPr>
      <p:grpSpPr>
        <a:xfrm>
          <a:off x="0" y="0"/>
          <a:ext cx="0" cy="0"/>
          <a:chOff x="0" y="0"/>
          <a:chExt cx="0" cy="0"/>
        </a:xfrm>
      </p:grpSpPr>
      <p:sp>
        <p:nvSpPr>
          <p:cNvPr id="56" name="Google Shape;56;p13"/>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lt1"/>
              </a:buClr>
              <a:buSzPts val="4400"/>
              <a:buFont typeface="Century Gothic"/>
              <a:buNone/>
              <a:defRPr>
                <a:solidFill>
                  <a:schemeClr val="lt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57" name="Google Shape;57;p13"/>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normAutofit/>
          </a:bodyPr>
          <a:lstStyle>
            <a:lvl1pPr indent="-431800" lvl="0" marL="457200" rtl="0" algn="l">
              <a:spcBef>
                <a:spcPts val="640"/>
              </a:spcBef>
              <a:spcAft>
                <a:spcPts val="0"/>
              </a:spcAft>
              <a:buClr>
                <a:schemeClr val="lt1"/>
              </a:buClr>
              <a:buSzPts val="3200"/>
              <a:buChar char="●"/>
              <a:defRPr>
                <a:solidFill>
                  <a:schemeClr val="lt1"/>
                </a:solidFill>
              </a:defRPr>
            </a:lvl1pPr>
            <a:lvl2pPr indent="-406400" lvl="1" marL="914400" rtl="0" algn="l">
              <a:spcBef>
                <a:spcPts val="1200"/>
              </a:spcBef>
              <a:spcAft>
                <a:spcPts val="0"/>
              </a:spcAft>
              <a:buClr>
                <a:schemeClr val="lt1"/>
              </a:buClr>
              <a:buSzPts val="2800"/>
              <a:buChar char="○"/>
              <a:defRPr>
                <a:solidFill>
                  <a:schemeClr val="lt1"/>
                </a:solidFill>
              </a:defRPr>
            </a:lvl2pPr>
            <a:lvl3pPr indent="-381000" lvl="2" marL="1371600" rtl="0" algn="l">
              <a:spcBef>
                <a:spcPts val="1200"/>
              </a:spcBef>
              <a:spcAft>
                <a:spcPts val="0"/>
              </a:spcAft>
              <a:buClr>
                <a:schemeClr val="lt1"/>
              </a:buClr>
              <a:buSzPts val="2400"/>
              <a:buChar char="■"/>
              <a:defRPr>
                <a:solidFill>
                  <a:schemeClr val="lt1"/>
                </a:solidFill>
              </a:defRPr>
            </a:lvl3pPr>
            <a:lvl4pPr indent="-355600" lvl="3" marL="1828800" rtl="0" algn="l">
              <a:spcBef>
                <a:spcPts val="1200"/>
              </a:spcBef>
              <a:spcAft>
                <a:spcPts val="0"/>
              </a:spcAft>
              <a:buClr>
                <a:schemeClr val="lt1"/>
              </a:buClr>
              <a:buSzPts val="2000"/>
              <a:buChar char="●"/>
              <a:defRPr>
                <a:solidFill>
                  <a:schemeClr val="lt1"/>
                </a:solidFill>
              </a:defRPr>
            </a:lvl4pPr>
            <a:lvl5pPr indent="-355600" lvl="4" marL="2286000" rtl="0" algn="l">
              <a:spcBef>
                <a:spcPts val="1200"/>
              </a:spcBef>
              <a:spcAft>
                <a:spcPts val="0"/>
              </a:spcAft>
              <a:buClr>
                <a:schemeClr val="lt1"/>
              </a:buClr>
              <a:buSzPts val="2000"/>
              <a:buChar char="○"/>
              <a:defRPr>
                <a:solidFill>
                  <a:schemeClr val="lt1"/>
                </a:solidFill>
              </a:defRPr>
            </a:lvl5pPr>
            <a:lvl6pPr indent="-342900" lvl="5" marL="2743200" rtl="0" algn="l">
              <a:spcBef>
                <a:spcPts val="1200"/>
              </a:spcBef>
              <a:spcAft>
                <a:spcPts val="0"/>
              </a:spcAft>
              <a:buClr>
                <a:schemeClr val="dk1"/>
              </a:buClr>
              <a:buSzPts val="1800"/>
              <a:buChar char="■"/>
              <a:defRPr/>
            </a:lvl6pPr>
            <a:lvl7pPr indent="-342900" lvl="6" marL="3200400" rtl="0" algn="l">
              <a:spcBef>
                <a:spcPts val="1200"/>
              </a:spcBef>
              <a:spcAft>
                <a:spcPts val="0"/>
              </a:spcAft>
              <a:buClr>
                <a:schemeClr val="dk1"/>
              </a:buClr>
              <a:buSzPts val="1800"/>
              <a:buChar char="●"/>
              <a:defRPr/>
            </a:lvl7pPr>
            <a:lvl8pPr indent="-342900" lvl="7" marL="3657600" rtl="0" algn="l">
              <a:spcBef>
                <a:spcPts val="1200"/>
              </a:spcBef>
              <a:spcAft>
                <a:spcPts val="0"/>
              </a:spcAft>
              <a:buClr>
                <a:schemeClr val="dk1"/>
              </a:buClr>
              <a:buSzPts val="1800"/>
              <a:buChar char="○"/>
              <a:defRPr/>
            </a:lvl8pPr>
            <a:lvl9pPr indent="-342900" lvl="8" marL="4114800" rtl="0" algn="l">
              <a:spcBef>
                <a:spcPts val="1200"/>
              </a:spcBef>
              <a:spcAft>
                <a:spcPts val="1200"/>
              </a:spcAft>
              <a:buClr>
                <a:schemeClr val="dk1"/>
              </a:buClr>
              <a:buSzPts val="1800"/>
              <a:buChar char="■"/>
              <a:defRPr/>
            </a:lvl9pPr>
          </a:lstStyle>
          <a:p/>
        </p:txBody>
      </p:sp>
      <p:sp>
        <p:nvSpPr>
          <p:cNvPr id="58" name="Google Shape;58;p13"/>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chemeClr val="lt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9" name="Google Shape;59;p13"/>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solidFill>
                  <a:schemeClr val="lt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0" name="Google Shape;60;p13"/>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rmAutofit lnSpcReduction="10000"/>
          </a:bodyPr>
          <a:lstStyle>
            <a:lvl1pPr indent="0" lvl="0" marL="0" rtl="0" algn="r">
              <a:spcBef>
                <a:spcPts val="0"/>
              </a:spcBef>
              <a:buNone/>
              <a:defRPr b="0" i="0" sz="1200" u="none" cap="none" strike="noStrike">
                <a:solidFill>
                  <a:schemeClr val="lt1"/>
                </a:solidFill>
                <a:latin typeface="Century Gothic"/>
                <a:ea typeface="Century Gothic"/>
                <a:cs typeface="Century Gothic"/>
                <a:sym typeface="Century Gothic"/>
              </a:defRPr>
            </a:lvl1pPr>
            <a:lvl2pPr indent="0" lvl="1" marL="0" rtl="0" algn="r">
              <a:spcBef>
                <a:spcPts val="0"/>
              </a:spcBef>
              <a:buNone/>
              <a:defRPr b="0" i="0" sz="1200" u="none" cap="none" strike="noStrike">
                <a:solidFill>
                  <a:schemeClr val="lt1"/>
                </a:solidFill>
                <a:latin typeface="Century Gothic"/>
                <a:ea typeface="Century Gothic"/>
                <a:cs typeface="Century Gothic"/>
                <a:sym typeface="Century Gothic"/>
              </a:defRPr>
            </a:lvl2pPr>
            <a:lvl3pPr indent="0" lvl="2" marL="0" rtl="0" algn="r">
              <a:spcBef>
                <a:spcPts val="0"/>
              </a:spcBef>
              <a:buNone/>
              <a:defRPr b="0" i="0" sz="1200" u="none" cap="none" strike="noStrike">
                <a:solidFill>
                  <a:schemeClr val="lt1"/>
                </a:solidFill>
                <a:latin typeface="Century Gothic"/>
                <a:ea typeface="Century Gothic"/>
                <a:cs typeface="Century Gothic"/>
                <a:sym typeface="Century Gothic"/>
              </a:defRPr>
            </a:lvl3pPr>
            <a:lvl4pPr indent="0" lvl="3" marL="0" rtl="0" algn="r">
              <a:spcBef>
                <a:spcPts val="0"/>
              </a:spcBef>
              <a:buNone/>
              <a:defRPr b="0" i="0" sz="1200" u="none" cap="none" strike="noStrike">
                <a:solidFill>
                  <a:schemeClr val="lt1"/>
                </a:solidFill>
                <a:latin typeface="Century Gothic"/>
                <a:ea typeface="Century Gothic"/>
                <a:cs typeface="Century Gothic"/>
                <a:sym typeface="Century Gothic"/>
              </a:defRPr>
            </a:lvl4pPr>
            <a:lvl5pPr indent="0" lvl="4" marL="0" rtl="0" algn="r">
              <a:spcBef>
                <a:spcPts val="0"/>
              </a:spcBef>
              <a:buNone/>
              <a:defRPr b="0" i="0" sz="1200" u="none" cap="none" strike="noStrike">
                <a:solidFill>
                  <a:schemeClr val="lt1"/>
                </a:solidFill>
                <a:latin typeface="Century Gothic"/>
                <a:ea typeface="Century Gothic"/>
                <a:cs typeface="Century Gothic"/>
                <a:sym typeface="Century Gothic"/>
              </a:defRPr>
            </a:lvl5pPr>
            <a:lvl6pPr indent="0" lvl="5" marL="0" rtl="0" algn="r">
              <a:spcBef>
                <a:spcPts val="0"/>
              </a:spcBef>
              <a:buNone/>
              <a:defRPr b="0" i="0" sz="1200" u="none" cap="none" strike="noStrike">
                <a:solidFill>
                  <a:schemeClr val="lt1"/>
                </a:solidFill>
                <a:latin typeface="Century Gothic"/>
                <a:ea typeface="Century Gothic"/>
                <a:cs typeface="Century Gothic"/>
                <a:sym typeface="Century Gothic"/>
              </a:defRPr>
            </a:lvl6pPr>
            <a:lvl7pPr indent="0" lvl="6" marL="0" rtl="0" algn="r">
              <a:spcBef>
                <a:spcPts val="0"/>
              </a:spcBef>
              <a:buNone/>
              <a:defRPr b="0" i="0" sz="1200" u="none" cap="none" strike="noStrike">
                <a:solidFill>
                  <a:schemeClr val="lt1"/>
                </a:solidFill>
                <a:latin typeface="Century Gothic"/>
                <a:ea typeface="Century Gothic"/>
                <a:cs typeface="Century Gothic"/>
                <a:sym typeface="Century Gothic"/>
              </a:defRPr>
            </a:lvl7pPr>
            <a:lvl8pPr indent="0" lvl="7" marL="0" rtl="0" algn="r">
              <a:spcBef>
                <a:spcPts val="0"/>
              </a:spcBef>
              <a:buNone/>
              <a:defRPr b="0" i="0" sz="1200" u="none" cap="none" strike="noStrike">
                <a:solidFill>
                  <a:schemeClr val="lt1"/>
                </a:solidFill>
                <a:latin typeface="Century Gothic"/>
                <a:ea typeface="Century Gothic"/>
                <a:cs typeface="Century Gothic"/>
                <a:sym typeface="Century Gothic"/>
              </a:defRPr>
            </a:lvl8pPr>
            <a:lvl9pPr indent="0" lvl="8" marL="0" rtl="0" algn="r">
              <a:spcBef>
                <a:spcPts val="0"/>
              </a:spcBef>
              <a:buNone/>
              <a:defRPr b="0" i="0" sz="1200" u="none" cap="none" strike="noStrike">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5" name="Shape 65"/>
        <p:cNvGrpSpPr/>
        <p:nvPr/>
      </p:nvGrpSpPr>
      <p:grpSpPr>
        <a:xfrm>
          <a:off x="0" y="0"/>
          <a:ext cx="0" cy="0"/>
          <a:chOff x="0" y="0"/>
          <a:chExt cx="0" cy="0"/>
        </a:xfrm>
      </p:grpSpPr>
      <p:grpSp>
        <p:nvGrpSpPr>
          <p:cNvPr id="66" name="Google Shape;66;p15"/>
          <p:cNvGrpSpPr/>
          <p:nvPr/>
        </p:nvGrpSpPr>
        <p:grpSpPr>
          <a:xfrm>
            <a:off x="4350279" y="2855377"/>
            <a:ext cx="443589" cy="105632"/>
            <a:chOff x="4137525" y="2915950"/>
            <a:chExt cx="869100" cy="207000"/>
          </a:xfrm>
        </p:grpSpPr>
        <p:sp>
          <p:nvSpPr>
            <p:cNvPr id="67" name="Google Shape;67;p15"/>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5"/>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5"/>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0" name="Google Shape;70;p15"/>
          <p:cNvSpPr txBox="1"/>
          <p:nvPr>
            <p:ph type="ctrTitle"/>
          </p:nvPr>
        </p:nvSpPr>
        <p:spPr>
          <a:xfrm>
            <a:off x="671258" y="990800"/>
            <a:ext cx="7801500" cy="17301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71" name="Google Shape;71;p15"/>
          <p:cNvSpPr txBox="1"/>
          <p:nvPr>
            <p:ph idx="1" type="subTitle"/>
          </p:nvPr>
        </p:nvSpPr>
        <p:spPr>
          <a:xfrm>
            <a:off x="671250" y="3174876"/>
            <a:ext cx="78015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72" name="Google Shape;72;p15"/>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3" name="Shape 73"/>
        <p:cNvGrpSpPr/>
        <p:nvPr/>
      </p:nvGrpSpPr>
      <p:grpSpPr>
        <a:xfrm>
          <a:off x="0" y="0"/>
          <a:ext cx="0" cy="0"/>
          <a:chOff x="0" y="0"/>
          <a:chExt cx="0" cy="0"/>
        </a:xfrm>
      </p:grpSpPr>
      <p:sp>
        <p:nvSpPr>
          <p:cNvPr id="74" name="Google Shape;74;p16"/>
          <p:cNvSpPr txBox="1"/>
          <p:nvPr>
            <p:ph type="title"/>
          </p:nvPr>
        </p:nvSpPr>
        <p:spPr>
          <a:xfrm>
            <a:off x="671250" y="2141250"/>
            <a:ext cx="7852200" cy="8610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75" name="Google Shape;75;p16"/>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6" name="Shape 76"/>
        <p:cNvGrpSpPr/>
        <p:nvPr/>
      </p:nvGrpSpPr>
      <p:grpSpPr>
        <a:xfrm>
          <a:off x="0" y="0"/>
          <a:ext cx="0" cy="0"/>
          <a:chOff x="0" y="0"/>
          <a:chExt cx="0" cy="0"/>
        </a:xfrm>
      </p:grpSpPr>
      <p:sp>
        <p:nvSpPr>
          <p:cNvPr id="77" name="Google Shape;77;p1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78" name="Google Shape;78;p1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79" name="Google Shape;79;p17"/>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80" name="Shape 80"/>
        <p:cNvGrpSpPr/>
        <p:nvPr/>
      </p:nvGrpSpPr>
      <p:grpSpPr>
        <a:xfrm>
          <a:off x="0" y="0"/>
          <a:ext cx="0" cy="0"/>
          <a:chOff x="0" y="0"/>
          <a:chExt cx="0" cy="0"/>
        </a:xfrm>
      </p:grpSpPr>
      <p:sp>
        <p:nvSpPr>
          <p:cNvPr id="81" name="Google Shape;81;p1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82" name="Google Shape;82;p18"/>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83" name="Google Shape;83;p18"/>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84" name="Google Shape;84;p18"/>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5" name="Shape 85"/>
        <p:cNvGrpSpPr/>
        <p:nvPr/>
      </p:nvGrpSpPr>
      <p:grpSpPr>
        <a:xfrm>
          <a:off x="0" y="0"/>
          <a:ext cx="0" cy="0"/>
          <a:chOff x="0" y="0"/>
          <a:chExt cx="0" cy="0"/>
        </a:xfrm>
      </p:grpSpPr>
      <p:sp>
        <p:nvSpPr>
          <p:cNvPr id="86" name="Google Shape;86;p19"/>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87" name="Google Shape;87;p19"/>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8" name="Shape 88"/>
        <p:cNvGrpSpPr/>
        <p:nvPr/>
      </p:nvGrpSpPr>
      <p:grpSpPr>
        <a:xfrm>
          <a:off x="0" y="0"/>
          <a:ext cx="0" cy="0"/>
          <a:chOff x="0" y="0"/>
          <a:chExt cx="0" cy="0"/>
        </a:xfrm>
      </p:grpSpPr>
      <p:sp>
        <p:nvSpPr>
          <p:cNvPr id="89" name="Google Shape;89;p20"/>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90" name="Google Shape;90;p20"/>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91" name="Google Shape;91;p20"/>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92" name="Shape 92"/>
        <p:cNvGrpSpPr/>
        <p:nvPr/>
      </p:nvGrpSpPr>
      <p:grpSpPr>
        <a:xfrm>
          <a:off x="0" y="0"/>
          <a:ext cx="0" cy="0"/>
          <a:chOff x="0" y="0"/>
          <a:chExt cx="0" cy="0"/>
        </a:xfrm>
      </p:grpSpPr>
      <p:sp>
        <p:nvSpPr>
          <p:cNvPr id="93" name="Google Shape;93;p21"/>
          <p:cNvSpPr txBox="1"/>
          <p:nvPr>
            <p:ph type="title"/>
          </p:nvPr>
        </p:nvSpPr>
        <p:spPr>
          <a:xfrm>
            <a:off x="490250" y="526350"/>
            <a:ext cx="6227100" cy="4090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94" name="Google Shape;94;p21"/>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671250" y="2141250"/>
            <a:ext cx="7852200" cy="8610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5" name="Shape 95"/>
        <p:cNvGrpSpPr/>
        <p:nvPr/>
      </p:nvGrpSpPr>
      <p:grpSpPr>
        <a:xfrm>
          <a:off x="0" y="0"/>
          <a:ext cx="0" cy="0"/>
          <a:chOff x="0" y="0"/>
          <a:chExt cx="0" cy="0"/>
        </a:xfrm>
      </p:grpSpPr>
      <p:sp>
        <p:nvSpPr>
          <p:cNvPr id="96" name="Google Shape;96;p22"/>
          <p:cNvSpPr/>
          <p:nvPr/>
        </p:nvSpPr>
        <p:spPr>
          <a:xfrm>
            <a:off x="457200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7" name="Google Shape;97;p22"/>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98" name="Google Shape;98;p22"/>
          <p:cNvSpPr txBox="1"/>
          <p:nvPr>
            <p:ph type="title"/>
          </p:nvPr>
        </p:nvSpPr>
        <p:spPr>
          <a:xfrm>
            <a:off x="265500" y="1081400"/>
            <a:ext cx="4045200" cy="1710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99" name="Google Shape;99;p22"/>
          <p:cNvSpPr txBox="1"/>
          <p:nvPr>
            <p:ph idx="1" type="subTitle"/>
          </p:nvPr>
        </p:nvSpPr>
        <p:spPr>
          <a:xfrm>
            <a:off x="265500" y="2845201"/>
            <a:ext cx="4045200" cy="13455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chemeClr val="dk1"/>
              </a:buClr>
              <a:buSzPts val="2100"/>
              <a:buNone/>
              <a:defRPr sz="2100">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None/>
              <a:defRPr sz="2100">
                <a:solidFill>
                  <a:schemeClr val="dk1"/>
                </a:solidFill>
              </a:defRPr>
            </a:lvl4pPr>
            <a:lvl5pPr lvl="4" rtl="0" algn="ctr">
              <a:lnSpc>
                <a:spcPct val="100000"/>
              </a:lnSpc>
              <a:spcBef>
                <a:spcPts val="0"/>
              </a:spcBef>
              <a:spcAft>
                <a:spcPts val="0"/>
              </a:spcAft>
              <a:buClr>
                <a:schemeClr val="dk1"/>
              </a:buClr>
              <a:buSzPts val="2100"/>
              <a:buNone/>
              <a:defRPr sz="2100">
                <a:solidFill>
                  <a:schemeClr val="dk1"/>
                </a:solidFill>
              </a:defRPr>
            </a:lvl5pPr>
            <a:lvl6pPr lvl="5" rtl="0" algn="ctr">
              <a:lnSpc>
                <a:spcPct val="100000"/>
              </a:lnSpc>
              <a:spcBef>
                <a:spcPts val="0"/>
              </a:spcBef>
              <a:spcAft>
                <a:spcPts val="0"/>
              </a:spcAft>
              <a:buClr>
                <a:schemeClr val="dk1"/>
              </a:buClr>
              <a:buSzPts val="2100"/>
              <a:buNone/>
              <a:defRPr sz="2100">
                <a:solidFill>
                  <a:schemeClr val="dk1"/>
                </a:solidFill>
              </a:defRPr>
            </a:lvl6pPr>
            <a:lvl7pPr lvl="6" rtl="0" algn="ctr">
              <a:lnSpc>
                <a:spcPct val="100000"/>
              </a:lnSpc>
              <a:spcBef>
                <a:spcPts val="0"/>
              </a:spcBef>
              <a:spcAft>
                <a:spcPts val="0"/>
              </a:spcAft>
              <a:buClr>
                <a:schemeClr val="dk1"/>
              </a:buClr>
              <a:buSzPts val="2100"/>
              <a:buNone/>
              <a:defRPr sz="2100">
                <a:solidFill>
                  <a:schemeClr val="dk1"/>
                </a:solidFill>
              </a:defRPr>
            </a:lvl7pPr>
            <a:lvl8pPr lvl="7" rtl="0" algn="ctr">
              <a:lnSpc>
                <a:spcPct val="100000"/>
              </a:lnSpc>
              <a:spcBef>
                <a:spcPts val="0"/>
              </a:spcBef>
              <a:spcAft>
                <a:spcPts val="0"/>
              </a:spcAft>
              <a:buClr>
                <a:schemeClr val="dk1"/>
              </a:buClr>
              <a:buSzPts val="2100"/>
              <a:buNone/>
              <a:defRPr sz="2100">
                <a:solidFill>
                  <a:schemeClr val="dk1"/>
                </a:solidFill>
              </a:defRPr>
            </a:lvl8pPr>
            <a:lvl9pPr lvl="8" rtl="0" algn="ctr">
              <a:lnSpc>
                <a:spcPct val="100000"/>
              </a:lnSpc>
              <a:spcBef>
                <a:spcPts val="0"/>
              </a:spcBef>
              <a:spcAft>
                <a:spcPts val="0"/>
              </a:spcAft>
              <a:buClr>
                <a:schemeClr val="dk1"/>
              </a:buClr>
              <a:buSzPts val="2100"/>
              <a:buNone/>
              <a:defRPr sz="2100">
                <a:solidFill>
                  <a:schemeClr val="dk1"/>
                </a:solidFill>
              </a:defRPr>
            </a:lvl9pPr>
          </a:lstStyle>
          <a:p/>
        </p:txBody>
      </p:sp>
      <p:sp>
        <p:nvSpPr>
          <p:cNvPr id="100" name="Google Shape;100;p22"/>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0"/>
              </a:spcBef>
              <a:spcAft>
                <a:spcPts val="0"/>
              </a:spcAft>
              <a:buClr>
                <a:schemeClr val="lt1"/>
              </a:buClr>
              <a:buSzPts val="1400"/>
              <a:buChar char="○"/>
              <a:defRPr>
                <a:solidFill>
                  <a:schemeClr val="lt1"/>
                </a:solidFill>
              </a:defRPr>
            </a:lvl2pPr>
            <a:lvl3pPr indent="-317500" lvl="2" marL="1371600" rtl="0">
              <a:spcBef>
                <a:spcPts val="0"/>
              </a:spcBef>
              <a:spcAft>
                <a:spcPts val="0"/>
              </a:spcAft>
              <a:buClr>
                <a:schemeClr val="lt1"/>
              </a:buClr>
              <a:buSzPts val="1400"/>
              <a:buChar char="■"/>
              <a:defRPr>
                <a:solidFill>
                  <a:schemeClr val="lt1"/>
                </a:solidFill>
              </a:defRPr>
            </a:lvl3pPr>
            <a:lvl4pPr indent="-317500" lvl="3" marL="1828800" rtl="0">
              <a:spcBef>
                <a:spcPts val="0"/>
              </a:spcBef>
              <a:spcAft>
                <a:spcPts val="0"/>
              </a:spcAft>
              <a:buClr>
                <a:schemeClr val="lt1"/>
              </a:buClr>
              <a:buSzPts val="1400"/>
              <a:buChar char="●"/>
              <a:defRPr>
                <a:solidFill>
                  <a:schemeClr val="lt1"/>
                </a:solidFill>
              </a:defRPr>
            </a:lvl4pPr>
            <a:lvl5pPr indent="-317500" lvl="4" marL="2286000" rtl="0">
              <a:spcBef>
                <a:spcPts val="0"/>
              </a:spcBef>
              <a:spcAft>
                <a:spcPts val="0"/>
              </a:spcAft>
              <a:buClr>
                <a:schemeClr val="lt1"/>
              </a:buClr>
              <a:buSzPts val="1400"/>
              <a:buChar char="○"/>
              <a:defRPr>
                <a:solidFill>
                  <a:schemeClr val="lt1"/>
                </a:solidFill>
              </a:defRPr>
            </a:lvl5pPr>
            <a:lvl6pPr indent="-317500" lvl="5" marL="2743200" rtl="0">
              <a:spcBef>
                <a:spcPts val="0"/>
              </a:spcBef>
              <a:spcAft>
                <a:spcPts val="0"/>
              </a:spcAft>
              <a:buClr>
                <a:schemeClr val="lt1"/>
              </a:buClr>
              <a:buSzPts val="1400"/>
              <a:buChar char="■"/>
              <a:defRPr>
                <a:solidFill>
                  <a:schemeClr val="lt1"/>
                </a:solidFill>
              </a:defRPr>
            </a:lvl6pPr>
            <a:lvl7pPr indent="-317500" lvl="6" marL="3200400" rtl="0">
              <a:spcBef>
                <a:spcPts val="0"/>
              </a:spcBef>
              <a:spcAft>
                <a:spcPts val="0"/>
              </a:spcAft>
              <a:buClr>
                <a:schemeClr val="lt1"/>
              </a:buClr>
              <a:buSzPts val="1400"/>
              <a:buChar char="●"/>
              <a:defRPr>
                <a:solidFill>
                  <a:schemeClr val="lt1"/>
                </a:solidFill>
              </a:defRPr>
            </a:lvl7pPr>
            <a:lvl8pPr indent="-317500" lvl="7" marL="3657600" rtl="0">
              <a:spcBef>
                <a:spcPts val="0"/>
              </a:spcBef>
              <a:spcAft>
                <a:spcPts val="0"/>
              </a:spcAft>
              <a:buClr>
                <a:schemeClr val="lt1"/>
              </a:buClr>
              <a:buSzPts val="1400"/>
              <a:buChar char="○"/>
              <a:defRPr>
                <a:solidFill>
                  <a:schemeClr val="lt1"/>
                </a:solidFill>
              </a:defRPr>
            </a:lvl8pPr>
            <a:lvl9pPr indent="-317500" lvl="8" marL="4114800" rtl="0">
              <a:spcBef>
                <a:spcPts val="0"/>
              </a:spcBef>
              <a:spcAft>
                <a:spcPts val="0"/>
              </a:spcAft>
              <a:buClr>
                <a:schemeClr val="lt1"/>
              </a:buClr>
              <a:buSzPts val="1400"/>
              <a:buChar char="■"/>
              <a:defRPr>
                <a:solidFill>
                  <a:schemeClr val="lt1"/>
                </a:solidFill>
              </a:defRPr>
            </a:lvl9pPr>
          </a:lstStyle>
          <a:p/>
        </p:txBody>
      </p:sp>
      <p:sp>
        <p:nvSpPr>
          <p:cNvPr id="101" name="Google Shape;101;p22"/>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02" name="Shape 102"/>
        <p:cNvGrpSpPr/>
        <p:nvPr/>
      </p:nvGrpSpPr>
      <p:grpSpPr>
        <a:xfrm>
          <a:off x="0" y="0"/>
          <a:ext cx="0" cy="0"/>
          <a:chOff x="0" y="0"/>
          <a:chExt cx="0" cy="0"/>
        </a:xfrm>
      </p:grpSpPr>
      <p:sp>
        <p:nvSpPr>
          <p:cNvPr id="103" name="Google Shape;103;p23"/>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104" name="Google Shape;104;p23"/>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5" name="Shape 105"/>
        <p:cNvGrpSpPr/>
        <p:nvPr/>
      </p:nvGrpSpPr>
      <p:grpSpPr>
        <a:xfrm>
          <a:off x="0" y="0"/>
          <a:ext cx="0" cy="0"/>
          <a:chOff x="0" y="0"/>
          <a:chExt cx="0" cy="0"/>
        </a:xfrm>
      </p:grpSpPr>
      <p:sp>
        <p:nvSpPr>
          <p:cNvPr id="106" name="Google Shape;106;p24"/>
          <p:cNvSpPr txBox="1"/>
          <p:nvPr>
            <p:ph hasCustomPrompt="1" type="title"/>
          </p:nvPr>
        </p:nvSpPr>
        <p:spPr>
          <a:xfrm>
            <a:off x="311700" y="1255275"/>
            <a:ext cx="8520600" cy="1890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07" name="Google Shape;107;p24"/>
          <p:cNvSpPr txBox="1"/>
          <p:nvPr>
            <p:ph idx="1" type="body"/>
          </p:nvPr>
        </p:nvSpPr>
        <p:spPr>
          <a:xfrm>
            <a:off x="311700" y="32284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108" name="Google Shape;108;p24"/>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9" name="Shape 109"/>
        <p:cNvGrpSpPr/>
        <p:nvPr/>
      </p:nvGrpSpPr>
      <p:grpSpPr>
        <a:xfrm>
          <a:off x="0" y="0"/>
          <a:ext cx="0" cy="0"/>
          <a:chOff x="0" y="0"/>
          <a:chExt cx="0" cy="0"/>
        </a:xfrm>
      </p:grpSpPr>
      <p:sp>
        <p:nvSpPr>
          <p:cNvPr id="110" name="Google Shape;110;p25"/>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11" name="Shape 111"/>
        <p:cNvGrpSpPr/>
        <p:nvPr/>
      </p:nvGrpSpPr>
      <p:grpSpPr>
        <a:xfrm>
          <a:off x="0" y="0"/>
          <a:ext cx="0" cy="0"/>
          <a:chOff x="0" y="0"/>
          <a:chExt cx="0" cy="0"/>
        </a:xfrm>
      </p:grpSpPr>
      <p:sp>
        <p:nvSpPr>
          <p:cNvPr id="112" name="Google Shape;112;p26"/>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lt1"/>
              </a:buClr>
              <a:buSzPts val="4400"/>
              <a:buFont typeface="Century Gothic"/>
              <a:buNone/>
              <a:defRPr>
                <a:solidFill>
                  <a:schemeClr val="lt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13" name="Google Shape;113;p26"/>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normAutofit/>
          </a:bodyPr>
          <a:lstStyle>
            <a:lvl1pPr indent="-431800" lvl="0" marL="457200" rtl="0" algn="l">
              <a:spcBef>
                <a:spcPts val="640"/>
              </a:spcBef>
              <a:spcAft>
                <a:spcPts val="0"/>
              </a:spcAft>
              <a:buClr>
                <a:schemeClr val="lt1"/>
              </a:buClr>
              <a:buSzPts val="3200"/>
              <a:buChar char="●"/>
              <a:defRPr>
                <a:solidFill>
                  <a:schemeClr val="lt1"/>
                </a:solidFill>
              </a:defRPr>
            </a:lvl1pPr>
            <a:lvl2pPr indent="-406400" lvl="1" marL="914400" rtl="0" algn="l">
              <a:spcBef>
                <a:spcPts val="1200"/>
              </a:spcBef>
              <a:spcAft>
                <a:spcPts val="0"/>
              </a:spcAft>
              <a:buClr>
                <a:schemeClr val="lt1"/>
              </a:buClr>
              <a:buSzPts val="2800"/>
              <a:buChar char="○"/>
              <a:defRPr>
                <a:solidFill>
                  <a:schemeClr val="lt1"/>
                </a:solidFill>
              </a:defRPr>
            </a:lvl2pPr>
            <a:lvl3pPr indent="-381000" lvl="2" marL="1371600" rtl="0" algn="l">
              <a:spcBef>
                <a:spcPts val="1200"/>
              </a:spcBef>
              <a:spcAft>
                <a:spcPts val="0"/>
              </a:spcAft>
              <a:buClr>
                <a:schemeClr val="lt1"/>
              </a:buClr>
              <a:buSzPts val="2400"/>
              <a:buChar char="■"/>
              <a:defRPr>
                <a:solidFill>
                  <a:schemeClr val="lt1"/>
                </a:solidFill>
              </a:defRPr>
            </a:lvl3pPr>
            <a:lvl4pPr indent="-355600" lvl="3" marL="1828800" rtl="0" algn="l">
              <a:spcBef>
                <a:spcPts val="1200"/>
              </a:spcBef>
              <a:spcAft>
                <a:spcPts val="0"/>
              </a:spcAft>
              <a:buClr>
                <a:schemeClr val="lt1"/>
              </a:buClr>
              <a:buSzPts val="2000"/>
              <a:buChar char="●"/>
              <a:defRPr>
                <a:solidFill>
                  <a:schemeClr val="lt1"/>
                </a:solidFill>
              </a:defRPr>
            </a:lvl4pPr>
            <a:lvl5pPr indent="-355600" lvl="4" marL="2286000" rtl="0" algn="l">
              <a:spcBef>
                <a:spcPts val="1200"/>
              </a:spcBef>
              <a:spcAft>
                <a:spcPts val="0"/>
              </a:spcAft>
              <a:buClr>
                <a:schemeClr val="lt1"/>
              </a:buClr>
              <a:buSzPts val="2000"/>
              <a:buChar char="○"/>
              <a:defRPr>
                <a:solidFill>
                  <a:schemeClr val="lt1"/>
                </a:solidFill>
              </a:defRPr>
            </a:lvl5pPr>
            <a:lvl6pPr indent="-342900" lvl="5" marL="2743200" rtl="0" algn="l">
              <a:spcBef>
                <a:spcPts val="1200"/>
              </a:spcBef>
              <a:spcAft>
                <a:spcPts val="0"/>
              </a:spcAft>
              <a:buClr>
                <a:schemeClr val="dk1"/>
              </a:buClr>
              <a:buSzPts val="1800"/>
              <a:buChar char="■"/>
              <a:defRPr/>
            </a:lvl6pPr>
            <a:lvl7pPr indent="-342900" lvl="6" marL="3200400" rtl="0" algn="l">
              <a:spcBef>
                <a:spcPts val="1200"/>
              </a:spcBef>
              <a:spcAft>
                <a:spcPts val="0"/>
              </a:spcAft>
              <a:buClr>
                <a:schemeClr val="dk1"/>
              </a:buClr>
              <a:buSzPts val="1800"/>
              <a:buChar char="●"/>
              <a:defRPr/>
            </a:lvl7pPr>
            <a:lvl8pPr indent="-342900" lvl="7" marL="3657600" rtl="0" algn="l">
              <a:spcBef>
                <a:spcPts val="1200"/>
              </a:spcBef>
              <a:spcAft>
                <a:spcPts val="0"/>
              </a:spcAft>
              <a:buClr>
                <a:schemeClr val="dk1"/>
              </a:buClr>
              <a:buSzPts val="1800"/>
              <a:buChar char="○"/>
              <a:defRPr/>
            </a:lvl8pPr>
            <a:lvl9pPr indent="-342900" lvl="8" marL="4114800" rtl="0" algn="l">
              <a:spcBef>
                <a:spcPts val="1200"/>
              </a:spcBef>
              <a:spcAft>
                <a:spcPts val="1200"/>
              </a:spcAft>
              <a:buClr>
                <a:schemeClr val="dk1"/>
              </a:buClr>
              <a:buSzPts val="1800"/>
              <a:buChar char="■"/>
              <a:defRPr/>
            </a:lvl9pPr>
          </a:lstStyle>
          <a:p/>
        </p:txBody>
      </p:sp>
      <p:sp>
        <p:nvSpPr>
          <p:cNvPr id="114" name="Google Shape;114;p26"/>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chemeClr val="lt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5" name="Google Shape;115;p26"/>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solidFill>
                  <a:schemeClr val="lt1"/>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6" name="Google Shape;116;p26"/>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rmAutofit lnSpcReduction="10000"/>
          </a:bodyPr>
          <a:lstStyle>
            <a:lvl1pPr indent="0" lvl="0" marL="0" rtl="0" algn="r">
              <a:spcBef>
                <a:spcPts val="0"/>
              </a:spcBef>
              <a:buNone/>
              <a:defRPr b="0" i="0" sz="1200" u="none" cap="none" strike="noStrike">
                <a:solidFill>
                  <a:schemeClr val="lt1"/>
                </a:solidFill>
                <a:latin typeface="Century Gothic"/>
                <a:ea typeface="Century Gothic"/>
                <a:cs typeface="Century Gothic"/>
                <a:sym typeface="Century Gothic"/>
              </a:defRPr>
            </a:lvl1pPr>
            <a:lvl2pPr indent="0" lvl="1" marL="0" rtl="0" algn="r">
              <a:spcBef>
                <a:spcPts val="0"/>
              </a:spcBef>
              <a:buNone/>
              <a:defRPr b="0" i="0" sz="1200" u="none" cap="none" strike="noStrike">
                <a:solidFill>
                  <a:schemeClr val="lt1"/>
                </a:solidFill>
                <a:latin typeface="Century Gothic"/>
                <a:ea typeface="Century Gothic"/>
                <a:cs typeface="Century Gothic"/>
                <a:sym typeface="Century Gothic"/>
              </a:defRPr>
            </a:lvl2pPr>
            <a:lvl3pPr indent="0" lvl="2" marL="0" rtl="0" algn="r">
              <a:spcBef>
                <a:spcPts val="0"/>
              </a:spcBef>
              <a:buNone/>
              <a:defRPr b="0" i="0" sz="1200" u="none" cap="none" strike="noStrike">
                <a:solidFill>
                  <a:schemeClr val="lt1"/>
                </a:solidFill>
                <a:latin typeface="Century Gothic"/>
                <a:ea typeface="Century Gothic"/>
                <a:cs typeface="Century Gothic"/>
                <a:sym typeface="Century Gothic"/>
              </a:defRPr>
            </a:lvl3pPr>
            <a:lvl4pPr indent="0" lvl="3" marL="0" rtl="0" algn="r">
              <a:spcBef>
                <a:spcPts val="0"/>
              </a:spcBef>
              <a:buNone/>
              <a:defRPr b="0" i="0" sz="1200" u="none" cap="none" strike="noStrike">
                <a:solidFill>
                  <a:schemeClr val="lt1"/>
                </a:solidFill>
                <a:latin typeface="Century Gothic"/>
                <a:ea typeface="Century Gothic"/>
                <a:cs typeface="Century Gothic"/>
                <a:sym typeface="Century Gothic"/>
              </a:defRPr>
            </a:lvl4pPr>
            <a:lvl5pPr indent="0" lvl="4" marL="0" rtl="0" algn="r">
              <a:spcBef>
                <a:spcPts val="0"/>
              </a:spcBef>
              <a:buNone/>
              <a:defRPr b="0" i="0" sz="1200" u="none" cap="none" strike="noStrike">
                <a:solidFill>
                  <a:schemeClr val="lt1"/>
                </a:solidFill>
                <a:latin typeface="Century Gothic"/>
                <a:ea typeface="Century Gothic"/>
                <a:cs typeface="Century Gothic"/>
                <a:sym typeface="Century Gothic"/>
              </a:defRPr>
            </a:lvl5pPr>
            <a:lvl6pPr indent="0" lvl="5" marL="0" rtl="0" algn="r">
              <a:spcBef>
                <a:spcPts val="0"/>
              </a:spcBef>
              <a:buNone/>
              <a:defRPr b="0" i="0" sz="1200" u="none" cap="none" strike="noStrike">
                <a:solidFill>
                  <a:schemeClr val="lt1"/>
                </a:solidFill>
                <a:latin typeface="Century Gothic"/>
                <a:ea typeface="Century Gothic"/>
                <a:cs typeface="Century Gothic"/>
                <a:sym typeface="Century Gothic"/>
              </a:defRPr>
            </a:lvl6pPr>
            <a:lvl7pPr indent="0" lvl="6" marL="0" rtl="0" algn="r">
              <a:spcBef>
                <a:spcPts val="0"/>
              </a:spcBef>
              <a:buNone/>
              <a:defRPr b="0" i="0" sz="1200" u="none" cap="none" strike="noStrike">
                <a:solidFill>
                  <a:schemeClr val="lt1"/>
                </a:solidFill>
                <a:latin typeface="Century Gothic"/>
                <a:ea typeface="Century Gothic"/>
                <a:cs typeface="Century Gothic"/>
                <a:sym typeface="Century Gothic"/>
              </a:defRPr>
            </a:lvl7pPr>
            <a:lvl8pPr indent="0" lvl="7" marL="0" rtl="0" algn="r">
              <a:spcBef>
                <a:spcPts val="0"/>
              </a:spcBef>
              <a:buNone/>
              <a:defRPr b="0" i="0" sz="1200" u="none" cap="none" strike="noStrike">
                <a:solidFill>
                  <a:schemeClr val="lt1"/>
                </a:solidFill>
                <a:latin typeface="Century Gothic"/>
                <a:ea typeface="Century Gothic"/>
                <a:cs typeface="Century Gothic"/>
                <a:sym typeface="Century Gothic"/>
              </a:defRPr>
            </a:lvl8pPr>
            <a:lvl9pPr indent="0" lvl="8" marL="0" rtl="0" algn="r">
              <a:spcBef>
                <a:spcPts val="0"/>
              </a:spcBef>
              <a:buNone/>
              <a:defRPr b="0" i="0" sz="1200" u="none" cap="none" strike="noStrike">
                <a:solidFill>
                  <a:schemeClr val="l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8" name="Shape 118"/>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Google Shape;22;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3" name="Google Shape;23;p4"/>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 name="Google Shape;27;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8" name="Google Shape;28;p5"/>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1" name="Google Shape;31;p6"/>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5" name="Google Shape;35;p7"/>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6" name="Shape 36"/>
        <p:cNvGrpSpPr/>
        <p:nvPr/>
      </p:nvGrpSpPr>
      <p:grpSpPr>
        <a:xfrm>
          <a:off x="0" y="0"/>
          <a:ext cx="0" cy="0"/>
          <a:chOff x="0" y="0"/>
          <a:chExt cx="0" cy="0"/>
        </a:xfrm>
      </p:grpSpPr>
      <p:sp>
        <p:nvSpPr>
          <p:cNvPr id="37" name="Google Shape;37;p8"/>
          <p:cNvSpPr txBox="1"/>
          <p:nvPr>
            <p:ph type="title"/>
          </p:nvPr>
        </p:nvSpPr>
        <p:spPr>
          <a:xfrm>
            <a:off x="490250" y="526350"/>
            <a:ext cx="62271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8" name="Google Shape;38;p8"/>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457200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 name="Google Shape;41;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2" name="Google Shape;42;p9"/>
          <p:cNvSpPr txBox="1"/>
          <p:nvPr>
            <p:ph type="title"/>
          </p:nvPr>
        </p:nvSpPr>
        <p:spPr>
          <a:xfrm>
            <a:off x="265500" y="1081400"/>
            <a:ext cx="4045200" cy="1710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3" name="Google Shape;43;p9"/>
          <p:cNvSpPr txBox="1"/>
          <p:nvPr>
            <p:ph idx="1" type="subTitle"/>
          </p:nvPr>
        </p:nvSpPr>
        <p:spPr>
          <a:xfrm>
            <a:off x="265500" y="28452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44" name="Google Shape;44;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45" name="Google Shape;45;p9"/>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6" name="Shape 46"/>
        <p:cNvGrpSpPr/>
        <p:nvPr/>
      </p:nvGrpSpPr>
      <p:grpSpPr>
        <a:xfrm>
          <a:off x="0" y="0"/>
          <a:ext cx="0" cy="0"/>
          <a:chOff x="0" y="0"/>
          <a:chExt cx="0" cy="0"/>
        </a:xfrm>
      </p:grpSpPr>
      <p:sp>
        <p:nvSpPr>
          <p:cNvPr id="47" name="Google Shape;47;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48" name="Google Shape;48;p10"/>
          <p:cNvSpPr txBox="1"/>
          <p:nvPr>
            <p:ph idx="12" type="sldNum"/>
          </p:nvPr>
        </p:nvSpPr>
        <p:spPr>
          <a:xfrm>
            <a:off x="8490250" y="468100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theme" Target="../theme/theme4.xml"/><Relationship Id="rId12" Type="http://schemas.openxmlformats.org/officeDocument/2006/relationships/slideLayout" Target="../slideLayouts/slideLayout24.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rgbClr val="000000"/>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8" name="Google Shape;8;p1"/>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rgbClr val="0D0E0E"/>
        </a:solidFill>
      </p:bgPr>
    </p:bg>
    <p:spTree>
      <p:nvGrpSpPr>
        <p:cNvPr id="61" name="Shape 61"/>
        <p:cNvGrpSpPr/>
        <p:nvPr/>
      </p:nvGrpSpPr>
      <p:grpSpPr>
        <a:xfrm>
          <a:off x="0" y="0"/>
          <a:ext cx="0" cy="0"/>
          <a:chOff x="0" y="0"/>
          <a:chExt cx="0" cy="0"/>
        </a:xfrm>
      </p:grpSpPr>
      <p:sp>
        <p:nvSpPr>
          <p:cNvPr id="62" name="Google Shape;62;p1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63" name="Google Shape;63;p1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rtl="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rtl="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rtl="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rtl="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rtl="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rtl="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rtl="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rtl="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64" name="Google Shape;64;p14"/>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accent3"/>
                </a:solidFill>
                <a:latin typeface="Average"/>
                <a:ea typeface="Average"/>
                <a:cs typeface="Average"/>
                <a:sym typeface="Average"/>
              </a:defRPr>
            </a:lvl1pPr>
            <a:lvl2pPr lvl="1" rtl="0" algn="r">
              <a:buNone/>
              <a:defRPr sz="1000">
                <a:solidFill>
                  <a:schemeClr val="accent3"/>
                </a:solidFill>
                <a:latin typeface="Average"/>
                <a:ea typeface="Average"/>
                <a:cs typeface="Average"/>
                <a:sym typeface="Average"/>
              </a:defRPr>
            </a:lvl2pPr>
            <a:lvl3pPr lvl="2" rtl="0" algn="r">
              <a:buNone/>
              <a:defRPr sz="1000">
                <a:solidFill>
                  <a:schemeClr val="accent3"/>
                </a:solidFill>
                <a:latin typeface="Average"/>
                <a:ea typeface="Average"/>
                <a:cs typeface="Average"/>
                <a:sym typeface="Average"/>
              </a:defRPr>
            </a:lvl3pPr>
            <a:lvl4pPr lvl="3" rtl="0" algn="r">
              <a:buNone/>
              <a:defRPr sz="1000">
                <a:solidFill>
                  <a:schemeClr val="accent3"/>
                </a:solidFill>
                <a:latin typeface="Average"/>
                <a:ea typeface="Average"/>
                <a:cs typeface="Average"/>
                <a:sym typeface="Average"/>
              </a:defRPr>
            </a:lvl4pPr>
            <a:lvl5pPr lvl="4" rtl="0" algn="r">
              <a:buNone/>
              <a:defRPr sz="1000">
                <a:solidFill>
                  <a:schemeClr val="accent3"/>
                </a:solidFill>
                <a:latin typeface="Average"/>
                <a:ea typeface="Average"/>
                <a:cs typeface="Average"/>
                <a:sym typeface="Average"/>
              </a:defRPr>
            </a:lvl5pPr>
            <a:lvl6pPr lvl="5" rtl="0" algn="r">
              <a:buNone/>
              <a:defRPr sz="1000">
                <a:solidFill>
                  <a:schemeClr val="accent3"/>
                </a:solidFill>
                <a:latin typeface="Average"/>
                <a:ea typeface="Average"/>
                <a:cs typeface="Average"/>
                <a:sym typeface="Average"/>
              </a:defRPr>
            </a:lvl6pPr>
            <a:lvl7pPr lvl="6" rtl="0" algn="r">
              <a:buNone/>
              <a:defRPr sz="1000">
                <a:solidFill>
                  <a:schemeClr val="accent3"/>
                </a:solidFill>
                <a:latin typeface="Average"/>
                <a:ea typeface="Average"/>
                <a:cs typeface="Average"/>
                <a:sym typeface="Average"/>
              </a:defRPr>
            </a:lvl7pPr>
            <a:lvl8pPr lvl="7" rtl="0" algn="r">
              <a:buNone/>
              <a:defRPr sz="1000">
                <a:solidFill>
                  <a:schemeClr val="accent3"/>
                </a:solidFill>
                <a:latin typeface="Average"/>
                <a:ea typeface="Average"/>
                <a:cs typeface="Average"/>
                <a:sym typeface="Average"/>
              </a:defRPr>
            </a:lvl8pPr>
            <a:lvl9pPr lvl="8" rtl="0"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72"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31.png"/><Relationship Id="rId4" Type="http://schemas.openxmlformats.org/officeDocument/2006/relationships/image" Target="../media/image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1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1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10.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3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26.png"/><Relationship Id="rId4" Type="http://schemas.openxmlformats.org/officeDocument/2006/relationships/hyperlink" Target="https://www.everylibraryinstitute.org/bookbanpoll"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3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3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3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31.png"/><Relationship Id="rId4" Type="http://schemas.openxmlformats.org/officeDocument/2006/relationships/image" Target="../media/image1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31.png"/><Relationship Id="rId4" Type="http://schemas.openxmlformats.org/officeDocument/2006/relationships/image" Target="../media/image1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3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31.png"/><Relationship Id="rId4" Type="http://schemas.openxmlformats.org/officeDocument/2006/relationships/image" Target="../media/image13.png"/><Relationship Id="rId5" Type="http://schemas.openxmlformats.org/officeDocument/2006/relationships/image" Target="../media/image17.png"/><Relationship Id="rId6" Type="http://schemas.openxmlformats.org/officeDocument/2006/relationships/image" Target="../media/image1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31.png"/><Relationship Id="rId4" Type="http://schemas.openxmlformats.org/officeDocument/2006/relationships/image" Target="../media/image19.png"/><Relationship Id="rId5" Type="http://schemas.openxmlformats.org/officeDocument/2006/relationships/image" Target="../media/image22.png"/><Relationship Id="rId6" Type="http://schemas.openxmlformats.org/officeDocument/2006/relationships/image" Target="../media/image1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31.png"/><Relationship Id="rId4" Type="http://schemas.openxmlformats.org/officeDocument/2006/relationships/image" Target="../media/image21.png"/><Relationship Id="rId5" Type="http://schemas.openxmlformats.org/officeDocument/2006/relationships/image" Target="../media/image20.png"/><Relationship Id="rId6" Type="http://schemas.openxmlformats.org/officeDocument/2006/relationships/image" Target="../media/image2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3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3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hyperlink" Target="http://bit.ly/coreforum-everylibrary" TargetMode="Externa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3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hyperlink" Target="https://www.everylibrary.org/state_obscenity_laws_23-24" TargetMode="External"/><Relationship Id="rId4" Type="http://schemas.openxmlformats.org/officeDocument/2006/relationships/image" Target="../media/image24.png"/><Relationship Id="rId5" Type="http://schemas.openxmlformats.org/officeDocument/2006/relationships/hyperlink" Target="https://www.everylibrary.org/state_obscenity_laws_23-24"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2.xml"/><Relationship Id="rId3" Type="http://schemas.openxmlformats.org/officeDocument/2006/relationships/hyperlink" Target="http://bit.ly/coreforum-everylibrary" TargetMode="External"/><Relationship Id="rId4" Type="http://schemas.openxmlformats.org/officeDocument/2006/relationships/image" Target="../media/image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3.xml"/><Relationship Id="rId3" Type="http://schemas.openxmlformats.org/officeDocument/2006/relationships/image" Target="../media/image2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4.xml"/><Relationship Id="rId3" Type="http://schemas.openxmlformats.org/officeDocument/2006/relationships/image" Target="../media/image2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3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 Id="rId3" Type="http://schemas.openxmlformats.org/officeDocument/2006/relationships/image" Target="../media/image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2.xml"/><Relationship Id="rId3" Type="http://schemas.openxmlformats.org/officeDocument/2006/relationships/image" Target="../media/image32.png"/><Relationship Id="rId4" Type="http://schemas.openxmlformats.org/officeDocument/2006/relationships/hyperlink" Target="https://www.cbpp.org/research/housing/supportive-housing-helps-vulnerable-people-live-and-thrive-in-the-community" TargetMode="External"/><Relationship Id="rId5" Type="http://schemas.openxmlformats.org/officeDocument/2006/relationships/hyperlink" Target="https://www.flickr.com/photos/82605142@N00" TargetMode="External"/><Relationship Id="rId6" Type="http://schemas.openxmlformats.org/officeDocument/2006/relationships/hyperlink" Target="https://www.flickr.com/photos/82605142@N00" TargetMode="External"/><Relationship Id="rId7" Type="http://schemas.openxmlformats.org/officeDocument/2006/relationships/hyperlink" Target="https://creativecommons.org/licenses/by-nc/2.0/?ref=ccsearch&amp;atype=rich" TargetMode="External"/><Relationship Id="rId8" Type="http://schemas.openxmlformats.org/officeDocument/2006/relationships/hyperlink" Target="https://creativecommons.org/licenses/by-nc/2.0/?ref=ccsearch&amp;atype=rich"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3.xml"/><Relationship Id="rId3" Type="http://schemas.openxmlformats.org/officeDocument/2006/relationships/image" Target="../media/image29.png"/><Relationship Id="rId4" Type="http://schemas.openxmlformats.org/officeDocument/2006/relationships/image" Target="../media/image3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30.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3.xml"/><Relationship Id="rId3" Type="http://schemas.openxmlformats.org/officeDocument/2006/relationships/hyperlink" Target="http://bit.ly/coreforum-everylibrary" TargetMode="External"/><Relationship Id="rId4" Type="http://schemas.openxmlformats.org/officeDocument/2006/relationships/image" Target="../media/image9.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4.xml"/><Relationship Id="rId3"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29"/>
          <p:cNvSpPr txBox="1"/>
          <p:nvPr>
            <p:ph type="ctrTitle"/>
          </p:nvPr>
        </p:nvSpPr>
        <p:spPr>
          <a:xfrm>
            <a:off x="671258" y="990800"/>
            <a:ext cx="7801500" cy="17301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124" name="Google Shape;124;p29"/>
          <p:cNvSpPr txBox="1"/>
          <p:nvPr>
            <p:ph idx="1" type="subTitle"/>
          </p:nvPr>
        </p:nvSpPr>
        <p:spPr>
          <a:xfrm>
            <a:off x="671250" y="3174876"/>
            <a:ext cx="78015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125" name="Google Shape;125;p29"/>
          <p:cNvPicPr preferRelativeResize="0"/>
          <p:nvPr/>
        </p:nvPicPr>
        <p:blipFill>
          <a:blip r:embed="rId3">
            <a:alphaModFix/>
          </a:blip>
          <a:stretch>
            <a:fillRect/>
          </a:stretch>
        </p:blipFill>
        <p:spPr>
          <a:xfrm>
            <a:off x="0" y="0"/>
            <a:ext cx="9144000" cy="5143500"/>
          </a:xfrm>
          <a:prstGeom prst="rect">
            <a:avLst/>
          </a:prstGeom>
          <a:noFill/>
          <a:ln>
            <a:noFill/>
          </a:ln>
        </p:spPr>
      </p:pic>
      <p:sp>
        <p:nvSpPr>
          <p:cNvPr id="126" name="Google Shape;126;p29"/>
          <p:cNvSpPr txBox="1"/>
          <p:nvPr/>
        </p:nvSpPr>
        <p:spPr>
          <a:xfrm>
            <a:off x="1776350" y="960825"/>
            <a:ext cx="6996900" cy="892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300">
                <a:highlight>
                  <a:srgbClr val="FFFF00"/>
                </a:highlight>
                <a:latin typeface="Average"/>
                <a:ea typeface="Average"/>
                <a:cs typeface="Average"/>
                <a:sym typeface="Average"/>
              </a:rPr>
              <a:t>Peter Bromberg, Associate Director</a:t>
            </a:r>
            <a:endParaRPr b="1" sz="2300">
              <a:highlight>
                <a:srgbClr val="FFFF00"/>
              </a:highlight>
              <a:latin typeface="Average"/>
              <a:ea typeface="Average"/>
              <a:cs typeface="Average"/>
              <a:sym typeface="Average"/>
            </a:endParaRPr>
          </a:p>
          <a:p>
            <a:pPr indent="0" lvl="0" marL="0" rtl="0" algn="ctr">
              <a:spcBef>
                <a:spcPts val="0"/>
              </a:spcBef>
              <a:spcAft>
                <a:spcPts val="0"/>
              </a:spcAft>
              <a:buNone/>
            </a:pPr>
            <a:r>
              <a:rPr b="1" lang="en" sz="2300">
                <a:highlight>
                  <a:srgbClr val="FFFF00"/>
                </a:highlight>
                <a:latin typeface="Average"/>
                <a:ea typeface="Average"/>
                <a:cs typeface="Average"/>
                <a:sym typeface="Average"/>
              </a:rPr>
              <a:t>EveryLibrary | EveryLibrary.org | FightForTheFirst.org</a:t>
            </a:r>
            <a:endParaRPr b="1" sz="2300">
              <a:highlight>
                <a:srgbClr val="FFFF00"/>
              </a:highlight>
              <a:latin typeface="Average"/>
              <a:ea typeface="Average"/>
              <a:cs typeface="Average"/>
              <a:sym typeface="Average"/>
            </a:endParaRPr>
          </a:p>
        </p:txBody>
      </p:sp>
      <p:sp>
        <p:nvSpPr>
          <p:cNvPr id="127" name="Google Shape;127;p29"/>
          <p:cNvSpPr txBox="1"/>
          <p:nvPr/>
        </p:nvSpPr>
        <p:spPr>
          <a:xfrm>
            <a:off x="1776350" y="2214450"/>
            <a:ext cx="69969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highlight>
                  <a:srgbClr val="FFFF00"/>
                </a:highlight>
                <a:latin typeface="Average"/>
                <a:ea typeface="Average"/>
                <a:cs typeface="Average"/>
                <a:sym typeface="Average"/>
              </a:rPr>
              <a:t>Real World Policy and Messaging Issues </a:t>
            </a:r>
            <a:endParaRPr b="1" sz="2400">
              <a:highlight>
                <a:srgbClr val="FFFF00"/>
              </a:highlight>
              <a:latin typeface="Average"/>
              <a:ea typeface="Average"/>
              <a:cs typeface="Average"/>
              <a:sym typeface="Average"/>
            </a:endParaRPr>
          </a:p>
          <a:p>
            <a:pPr indent="0" lvl="0" marL="0" rtl="0" algn="ctr">
              <a:spcBef>
                <a:spcPts val="0"/>
              </a:spcBef>
              <a:spcAft>
                <a:spcPts val="0"/>
              </a:spcAft>
              <a:buNone/>
            </a:pPr>
            <a:r>
              <a:rPr b="1" lang="en" sz="2400">
                <a:highlight>
                  <a:srgbClr val="FFFF00"/>
                </a:highlight>
                <a:latin typeface="Average"/>
                <a:ea typeface="Average"/>
                <a:cs typeface="Average"/>
                <a:sym typeface="Average"/>
              </a:rPr>
              <a:t>From the Trenches</a:t>
            </a:r>
            <a:endParaRPr b="1" sz="2400">
              <a:highlight>
                <a:srgbClr val="FFFF00"/>
              </a:highlight>
              <a:latin typeface="Average"/>
              <a:ea typeface="Average"/>
              <a:cs typeface="Average"/>
              <a:sym typeface="Average"/>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38"/>
          <p:cNvSpPr txBox="1"/>
          <p:nvPr>
            <p:ph idx="1" type="body"/>
          </p:nvPr>
        </p:nvSpPr>
        <p:spPr>
          <a:xfrm>
            <a:off x="183125" y="1842375"/>
            <a:ext cx="8520600" cy="1812000"/>
          </a:xfrm>
          <a:prstGeom prst="rect">
            <a:avLst/>
          </a:prstGeom>
        </p:spPr>
        <p:txBody>
          <a:bodyPr anchorCtr="0" anchor="t" bIns="91425" lIns="91425" spcFirstLastPara="1" rIns="91425" wrap="square" tIns="91425">
            <a:normAutofit/>
          </a:bodyPr>
          <a:lstStyle/>
          <a:p>
            <a:pPr indent="0" lvl="0" marL="0" rtl="0" algn="ctr">
              <a:lnSpc>
                <a:spcPct val="100000"/>
              </a:lnSpc>
              <a:spcBef>
                <a:spcPts val="0"/>
              </a:spcBef>
              <a:spcAft>
                <a:spcPts val="1000"/>
              </a:spcAft>
              <a:buNone/>
            </a:pPr>
            <a:r>
              <a:rPr b="1" lang="en" sz="4800">
                <a:solidFill>
                  <a:srgbClr val="FFFF00"/>
                </a:solidFill>
                <a:latin typeface="Century Gothic"/>
                <a:ea typeface="Century Gothic"/>
                <a:cs typeface="Century Gothic"/>
                <a:sym typeface="Century Gothic"/>
              </a:rPr>
              <a:t>ENVIRONMENTAL SCAN</a:t>
            </a:r>
            <a:endParaRPr b="1" sz="4800">
              <a:solidFill>
                <a:srgbClr val="FFFF00"/>
              </a:solidFill>
              <a:latin typeface="Century Gothic"/>
              <a:ea typeface="Century Gothic"/>
              <a:cs typeface="Century Gothic"/>
              <a:sym typeface="Century Gothic"/>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39"/>
          <p:cNvSpPr txBox="1"/>
          <p:nvPr>
            <p:ph type="title"/>
          </p:nvPr>
        </p:nvSpPr>
        <p:spPr>
          <a:xfrm>
            <a:off x="311700" y="1636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5"/>
                </a:solidFill>
              </a:rPr>
              <a:t>Environmental Scan: Challenges are on the rise</a:t>
            </a:r>
            <a:endParaRPr>
              <a:solidFill>
                <a:schemeClr val="accent5"/>
              </a:solidFill>
            </a:endParaRPr>
          </a:p>
        </p:txBody>
      </p:sp>
      <p:sp>
        <p:nvSpPr>
          <p:cNvPr id="197" name="Google Shape;197;p39"/>
          <p:cNvSpPr txBox="1"/>
          <p:nvPr>
            <p:ph idx="1" type="body"/>
          </p:nvPr>
        </p:nvSpPr>
        <p:spPr>
          <a:xfrm>
            <a:off x="311700" y="825275"/>
            <a:ext cx="8520600" cy="3889500"/>
          </a:xfrm>
          <a:prstGeom prst="rect">
            <a:avLst/>
          </a:prstGeom>
        </p:spPr>
        <p:txBody>
          <a:bodyPr anchorCtr="0" anchor="t" bIns="91425" lIns="91425" spcFirstLastPara="1" rIns="91425" wrap="square" tIns="91425">
            <a:noAutofit/>
          </a:bodyPr>
          <a:lstStyle/>
          <a:p>
            <a:pPr indent="-374650" lvl="0" marL="457200" rtl="0" algn="l">
              <a:lnSpc>
                <a:spcPct val="100000"/>
              </a:lnSpc>
              <a:spcBef>
                <a:spcPts val="0"/>
              </a:spcBef>
              <a:spcAft>
                <a:spcPts val="0"/>
              </a:spcAft>
              <a:buClr>
                <a:schemeClr val="lt2"/>
              </a:buClr>
              <a:buSzPts val="2300"/>
              <a:buFont typeface="Century Gothic"/>
              <a:buChar char="●"/>
            </a:pPr>
            <a:r>
              <a:rPr b="1" lang="en" sz="2300">
                <a:solidFill>
                  <a:srgbClr val="FFFF00"/>
                </a:solidFill>
                <a:latin typeface="Century Gothic"/>
                <a:ea typeface="Century Gothic"/>
                <a:cs typeface="Century Gothic"/>
                <a:sym typeface="Century Gothic"/>
              </a:rPr>
              <a:t>We are seeing Increases in public libraries challenges </a:t>
            </a:r>
            <a:r>
              <a:rPr lang="en" sz="2300">
                <a:solidFill>
                  <a:schemeClr val="lt2"/>
                </a:solidFill>
                <a:latin typeface="Century Gothic"/>
                <a:ea typeface="Century Gothic"/>
                <a:cs typeface="Century Gothic"/>
                <a:sym typeface="Century Gothic"/>
              </a:rPr>
              <a:t>from groups that were organized to protest masks, and then turned to school libraries and curricula. </a:t>
            </a:r>
            <a:br>
              <a:rPr lang="en" sz="2300">
                <a:solidFill>
                  <a:schemeClr val="lt2"/>
                </a:solidFill>
                <a:latin typeface="Century Gothic"/>
                <a:ea typeface="Century Gothic"/>
                <a:cs typeface="Century Gothic"/>
                <a:sym typeface="Century Gothic"/>
              </a:rPr>
            </a:br>
            <a:endParaRPr sz="2300">
              <a:solidFill>
                <a:schemeClr val="lt2"/>
              </a:solidFill>
              <a:latin typeface="Century Gothic"/>
              <a:ea typeface="Century Gothic"/>
              <a:cs typeface="Century Gothic"/>
              <a:sym typeface="Century Gothic"/>
            </a:endParaRPr>
          </a:p>
          <a:p>
            <a:pPr indent="-374650" lvl="0" marL="457200" rtl="0" algn="l">
              <a:lnSpc>
                <a:spcPct val="100000"/>
              </a:lnSpc>
              <a:spcBef>
                <a:spcPts val="1000"/>
              </a:spcBef>
              <a:spcAft>
                <a:spcPts val="0"/>
              </a:spcAft>
              <a:buClr>
                <a:schemeClr val="lt2"/>
              </a:buClr>
              <a:buSzPts val="2300"/>
              <a:buFont typeface="Century Gothic"/>
              <a:buChar char="●"/>
            </a:pPr>
            <a:r>
              <a:rPr b="1" lang="en" sz="2300">
                <a:solidFill>
                  <a:srgbClr val="FFFF00"/>
                </a:solidFill>
                <a:latin typeface="Century Gothic"/>
                <a:ea typeface="Century Gothic"/>
                <a:cs typeface="Century Gothic"/>
                <a:sym typeface="Century Gothic"/>
              </a:rPr>
              <a:t>The nationwide network</a:t>
            </a:r>
            <a:r>
              <a:rPr lang="en" sz="2300">
                <a:solidFill>
                  <a:schemeClr val="lt2"/>
                </a:solidFill>
                <a:latin typeface="Century Gothic"/>
                <a:ea typeface="Century Gothic"/>
                <a:cs typeface="Century Gothic"/>
                <a:sym typeface="Century Gothic"/>
              </a:rPr>
              <a:t> of individuals and groups </a:t>
            </a:r>
            <a:br>
              <a:rPr lang="en" sz="2300">
                <a:solidFill>
                  <a:schemeClr val="lt2"/>
                </a:solidFill>
                <a:latin typeface="Century Gothic"/>
                <a:ea typeface="Century Gothic"/>
                <a:cs typeface="Century Gothic"/>
                <a:sym typeface="Century Gothic"/>
              </a:rPr>
            </a:br>
            <a:r>
              <a:rPr b="1" lang="en" sz="2300">
                <a:solidFill>
                  <a:srgbClr val="FFFF00"/>
                </a:solidFill>
                <a:latin typeface="Century Gothic"/>
                <a:ea typeface="Century Gothic"/>
                <a:cs typeface="Century Gothic"/>
                <a:sym typeface="Century Gothic"/>
              </a:rPr>
              <a:t>is</a:t>
            </a:r>
            <a:r>
              <a:rPr lang="en" sz="2300">
                <a:solidFill>
                  <a:schemeClr val="lt2"/>
                </a:solidFill>
                <a:latin typeface="Century Gothic"/>
                <a:ea typeface="Century Gothic"/>
                <a:cs typeface="Century Gothic"/>
                <a:sym typeface="Century Gothic"/>
              </a:rPr>
              <a:t> </a:t>
            </a:r>
            <a:r>
              <a:rPr b="1" lang="en" sz="2300">
                <a:solidFill>
                  <a:srgbClr val="FFFF00"/>
                </a:solidFill>
                <a:latin typeface="Century Gothic"/>
                <a:ea typeface="Century Gothic"/>
                <a:cs typeface="Century Gothic"/>
                <a:sym typeface="Century Gothic"/>
              </a:rPr>
              <a:t>getting stronger </a:t>
            </a:r>
            <a:r>
              <a:rPr lang="en" sz="2300">
                <a:solidFill>
                  <a:schemeClr val="lt2"/>
                </a:solidFill>
                <a:latin typeface="Century Gothic"/>
                <a:ea typeface="Century Gothic"/>
                <a:cs typeface="Century Gothic"/>
                <a:sym typeface="Century Gothic"/>
              </a:rPr>
              <a:t>and better networked.</a:t>
            </a:r>
            <a:br>
              <a:rPr lang="en" sz="2300">
                <a:solidFill>
                  <a:schemeClr val="lt2"/>
                </a:solidFill>
                <a:latin typeface="Century Gothic"/>
                <a:ea typeface="Century Gothic"/>
                <a:cs typeface="Century Gothic"/>
                <a:sym typeface="Century Gothic"/>
              </a:rPr>
            </a:br>
            <a:endParaRPr sz="2300">
              <a:solidFill>
                <a:schemeClr val="lt2"/>
              </a:solidFill>
              <a:latin typeface="Century Gothic"/>
              <a:ea typeface="Century Gothic"/>
              <a:cs typeface="Century Gothic"/>
              <a:sym typeface="Century Gothic"/>
            </a:endParaRPr>
          </a:p>
          <a:p>
            <a:pPr indent="-374650" lvl="0" marL="457200" rtl="0" algn="l">
              <a:lnSpc>
                <a:spcPct val="100000"/>
              </a:lnSpc>
              <a:spcBef>
                <a:spcPts val="1000"/>
              </a:spcBef>
              <a:spcAft>
                <a:spcPts val="0"/>
              </a:spcAft>
              <a:buClr>
                <a:schemeClr val="lt2"/>
              </a:buClr>
              <a:buSzPts val="2300"/>
              <a:buFont typeface="Century Gothic"/>
              <a:buChar char="●"/>
            </a:pPr>
            <a:r>
              <a:rPr b="1" lang="en" sz="2200">
                <a:solidFill>
                  <a:srgbClr val="FFFF00"/>
                </a:solidFill>
                <a:latin typeface="Century Gothic"/>
                <a:ea typeface="Century Gothic"/>
                <a:cs typeface="Century Gothic"/>
                <a:sym typeface="Century Gothic"/>
              </a:rPr>
              <a:t>Challenges are focused on diverse content </a:t>
            </a:r>
            <a:r>
              <a:rPr lang="en" sz="2200">
                <a:solidFill>
                  <a:schemeClr val="lt2"/>
                </a:solidFill>
                <a:latin typeface="Century Gothic"/>
                <a:ea typeface="Century Gothic"/>
                <a:cs typeface="Century Gothic"/>
                <a:sym typeface="Century Gothic"/>
              </a:rPr>
              <a:t>(Authors/topics related to Black, Indigenous, or Persons of Color; Black American History  aka “CRT books”)</a:t>
            </a:r>
            <a:endParaRPr sz="2200">
              <a:solidFill>
                <a:schemeClr val="lt2"/>
              </a:solidFill>
              <a:latin typeface="Century Gothic"/>
              <a:ea typeface="Century Gothic"/>
              <a:cs typeface="Century Gothic"/>
              <a:sym typeface="Century Gothic"/>
            </a:endParaRPr>
          </a:p>
          <a:p>
            <a:pPr indent="0" lvl="0" marL="0" rtl="0" algn="l">
              <a:spcBef>
                <a:spcPts val="1000"/>
              </a:spcBef>
              <a:spcAft>
                <a:spcPts val="1200"/>
              </a:spcAft>
              <a:buNone/>
            </a:pPr>
            <a:br>
              <a:rPr lang="en" sz="2300">
                <a:solidFill>
                  <a:schemeClr val="lt2"/>
                </a:solidFill>
                <a:latin typeface="Century Gothic"/>
                <a:ea typeface="Century Gothic"/>
                <a:cs typeface="Century Gothic"/>
                <a:sym typeface="Century Gothic"/>
              </a:rPr>
            </a:br>
            <a:br>
              <a:rPr lang="en" sz="2300">
                <a:solidFill>
                  <a:schemeClr val="lt2"/>
                </a:solidFill>
                <a:latin typeface="Century Gothic"/>
                <a:ea typeface="Century Gothic"/>
                <a:cs typeface="Century Gothic"/>
                <a:sym typeface="Century Gothic"/>
              </a:rPr>
            </a:br>
            <a:endParaRPr sz="2300">
              <a:solidFill>
                <a:schemeClr val="lt2"/>
              </a:solidFill>
              <a:latin typeface="Century Gothic"/>
              <a:ea typeface="Century Gothic"/>
              <a:cs typeface="Century Gothic"/>
              <a:sym typeface="Century Gothic"/>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40"/>
          <p:cNvSpPr txBox="1"/>
          <p:nvPr>
            <p:ph idx="1" type="body"/>
          </p:nvPr>
        </p:nvSpPr>
        <p:spPr>
          <a:xfrm>
            <a:off x="311700" y="736350"/>
            <a:ext cx="8593500" cy="4231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400">
                <a:solidFill>
                  <a:schemeClr val="dk1"/>
                </a:solidFill>
                <a:latin typeface="Century Gothic"/>
                <a:ea typeface="Century Gothic"/>
                <a:cs typeface="Century Gothic"/>
                <a:sym typeface="Century Gothic"/>
              </a:rPr>
              <a:t>It’s not just book challenges, it’s also legislation and actions to take over or disempower Library Boards</a:t>
            </a:r>
            <a:endParaRPr sz="2400">
              <a:solidFill>
                <a:schemeClr val="dk1"/>
              </a:solidFill>
              <a:latin typeface="Century Gothic"/>
              <a:ea typeface="Century Gothic"/>
              <a:cs typeface="Century Gothic"/>
              <a:sym typeface="Century Gothic"/>
            </a:endParaRPr>
          </a:p>
          <a:p>
            <a:pPr indent="-381000" lvl="0" marL="457200" rtl="0" algn="l">
              <a:lnSpc>
                <a:spcPct val="100000"/>
              </a:lnSpc>
              <a:spcBef>
                <a:spcPts val="1000"/>
              </a:spcBef>
              <a:spcAft>
                <a:spcPts val="0"/>
              </a:spcAft>
              <a:buClr>
                <a:schemeClr val="lt2"/>
              </a:buClr>
              <a:buSzPts val="2400"/>
              <a:buFont typeface="Century Gothic"/>
              <a:buChar char="●"/>
            </a:pPr>
            <a:r>
              <a:rPr b="1" lang="en" sz="2400">
                <a:solidFill>
                  <a:srgbClr val="FFFF00"/>
                </a:solidFill>
                <a:latin typeface="Century Gothic"/>
                <a:ea typeface="Century Gothic"/>
                <a:cs typeface="Century Gothic"/>
                <a:sym typeface="Century Gothic"/>
              </a:rPr>
              <a:t>Anti-access legislation</a:t>
            </a:r>
            <a:r>
              <a:rPr lang="en" sz="2400">
                <a:solidFill>
                  <a:schemeClr val="lt2"/>
                </a:solidFill>
                <a:latin typeface="Century Gothic"/>
                <a:ea typeface="Century Gothic"/>
                <a:cs typeface="Century Gothic"/>
                <a:sym typeface="Century Gothic"/>
              </a:rPr>
              <a:t> is being drafted/passed</a:t>
            </a:r>
            <a:endParaRPr sz="2400">
              <a:solidFill>
                <a:schemeClr val="lt2"/>
              </a:solidFill>
              <a:latin typeface="Century Gothic"/>
              <a:ea typeface="Century Gothic"/>
              <a:cs typeface="Century Gothic"/>
              <a:sym typeface="Century Gothic"/>
            </a:endParaRPr>
          </a:p>
          <a:p>
            <a:pPr indent="-381000" lvl="0" marL="457200" rtl="0" algn="l">
              <a:lnSpc>
                <a:spcPct val="100000"/>
              </a:lnSpc>
              <a:spcBef>
                <a:spcPts val="1000"/>
              </a:spcBef>
              <a:spcAft>
                <a:spcPts val="0"/>
              </a:spcAft>
              <a:buClr>
                <a:schemeClr val="lt2"/>
              </a:buClr>
              <a:buSzPts val="2400"/>
              <a:buFont typeface="Century Gothic"/>
              <a:buChar char="●"/>
            </a:pPr>
            <a:r>
              <a:rPr b="1" lang="en" sz="2400">
                <a:solidFill>
                  <a:srgbClr val="FFFF00"/>
                </a:solidFill>
                <a:latin typeface="Century Gothic"/>
                <a:ea typeface="Century Gothic"/>
                <a:cs typeface="Century Gothic"/>
                <a:sym typeface="Century Gothic"/>
              </a:rPr>
              <a:t>Legislation allowing for civil and criminal penalties</a:t>
            </a:r>
            <a:r>
              <a:rPr lang="en" sz="2400">
                <a:solidFill>
                  <a:schemeClr val="lt2"/>
                </a:solidFill>
                <a:latin typeface="Century Gothic"/>
                <a:ea typeface="Century Gothic"/>
                <a:cs typeface="Century Gothic"/>
                <a:sym typeface="Century Gothic"/>
              </a:rPr>
              <a:t> </a:t>
            </a:r>
            <a:br>
              <a:rPr lang="en" sz="2400">
                <a:solidFill>
                  <a:schemeClr val="lt2"/>
                </a:solidFill>
                <a:latin typeface="Century Gothic"/>
                <a:ea typeface="Century Gothic"/>
                <a:cs typeface="Century Gothic"/>
                <a:sym typeface="Century Gothic"/>
              </a:rPr>
            </a:br>
            <a:r>
              <a:rPr lang="en" sz="2400">
                <a:solidFill>
                  <a:schemeClr val="lt2"/>
                </a:solidFill>
                <a:latin typeface="Century Gothic"/>
                <a:ea typeface="Century Gothic"/>
                <a:cs typeface="Century Gothic"/>
                <a:sym typeface="Century Gothic"/>
              </a:rPr>
              <a:t>against librarians, teachers, board members</a:t>
            </a:r>
            <a:endParaRPr sz="2400">
              <a:solidFill>
                <a:schemeClr val="lt2"/>
              </a:solidFill>
              <a:latin typeface="Century Gothic"/>
              <a:ea typeface="Century Gothic"/>
              <a:cs typeface="Century Gothic"/>
              <a:sym typeface="Century Gothic"/>
            </a:endParaRPr>
          </a:p>
          <a:p>
            <a:pPr indent="-381000" lvl="0" marL="457200" rtl="0" algn="l">
              <a:lnSpc>
                <a:spcPct val="100000"/>
              </a:lnSpc>
              <a:spcBef>
                <a:spcPts val="1000"/>
              </a:spcBef>
              <a:spcAft>
                <a:spcPts val="0"/>
              </a:spcAft>
              <a:buClr>
                <a:schemeClr val="lt2"/>
              </a:buClr>
              <a:buSzPts val="2400"/>
              <a:buFont typeface="Century Gothic"/>
              <a:buChar char="●"/>
            </a:pPr>
            <a:r>
              <a:rPr b="1" lang="en" sz="2400">
                <a:solidFill>
                  <a:srgbClr val="FFFF00"/>
                </a:solidFill>
                <a:latin typeface="Century Gothic"/>
                <a:ea typeface="Century Gothic"/>
                <a:cs typeface="Century Gothic"/>
                <a:sym typeface="Century Gothic"/>
              </a:rPr>
              <a:t>Legislative bans or limits on discussing or teaching</a:t>
            </a:r>
            <a:r>
              <a:rPr lang="en" sz="2400">
                <a:solidFill>
                  <a:schemeClr val="lt2"/>
                </a:solidFill>
                <a:latin typeface="Century Gothic"/>
                <a:ea typeface="Century Gothic"/>
                <a:cs typeface="Century Gothic"/>
                <a:sym typeface="Century Gothic"/>
              </a:rPr>
              <a:t> certain topics (“anti-indoctrination” bills)</a:t>
            </a:r>
            <a:endParaRPr sz="2400">
              <a:solidFill>
                <a:schemeClr val="lt2"/>
              </a:solidFill>
              <a:latin typeface="Century Gothic"/>
              <a:ea typeface="Century Gothic"/>
              <a:cs typeface="Century Gothic"/>
              <a:sym typeface="Century Gothic"/>
            </a:endParaRPr>
          </a:p>
          <a:p>
            <a:pPr indent="-381000" lvl="0" marL="457200" rtl="0" algn="l">
              <a:lnSpc>
                <a:spcPct val="100000"/>
              </a:lnSpc>
              <a:spcBef>
                <a:spcPts val="1000"/>
              </a:spcBef>
              <a:spcAft>
                <a:spcPts val="0"/>
              </a:spcAft>
              <a:buClr>
                <a:schemeClr val="lt2"/>
              </a:buClr>
              <a:buSzPts val="2400"/>
              <a:buFont typeface="Century Gothic"/>
              <a:buChar char="●"/>
            </a:pPr>
            <a:r>
              <a:rPr b="1" lang="en" sz="2400">
                <a:solidFill>
                  <a:srgbClr val="FFFF00"/>
                </a:solidFill>
                <a:latin typeface="Century Gothic"/>
                <a:ea typeface="Century Gothic"/>
                <a:cs typeface="Century Gothic"/>
                <a:sym typeface="Century Gothic"/>
              </a:rPr>
              <a:t>Boards are politicized</a:t>
            </a:r>
            <a:r>
              <a:rPr lang="en" sz="2400">
                <a:solidFill>
                  <a:schemeClr val="lt2"/>
                </a:solidFill>
                <a:latin typeface="Century Gothic"/>
                <a:ea typeface="Century Gothic"/>
                <a:cs typeface="Century Gothic"/>
                <a:sym typeface="Century Gothic"/>
              </a:rPr>
              <a:t> Laws are being re-written to allow politicization of board appointments</a:t>
            </a:r>
            <a:endParaRPr sz="2400">
              <a:solidFill>
                <a:schemeClr val="lt2"/>
              </a:solidFill>
              <a:latin typeface="Century Gothic"/>
              <a:ea typeface="Century Gothic"/>
              <a:cs typeface="Century Gothic"/>
              <a:sym typeface="Century Gothic"/>
            </a:endParaRPr>
          </a:p>
          <a:p>
            <a:pPr indent="0" lvl="0" marL="0" rtl="0" algn="l">
              <a:lnSpc>
                <a:spcPct val="100000"/>
              </a:lnSpc>
              <a:spcBef>
                <a:spcPts val="1000"/>
              </a:spcBef>
              <a:spcAft>
                <a:spcPts val="0"/>
              </a:spcAft>
              <a:buNone/>
            </a:pPr>
            <a:r>
              <a:t/>
            </a:r>
            <a:endParaRPr sz="2400">
              <a:solidFill>
                <a:schemeClr val="lt2"/>
              </a:solidFill>
              <a:latin typeface="Century Gothic"/>
              <a:ea typeface="Century Gothic"/>
              <a:cs typeface="Century Gothic"/>
              <a:sym typeface="Century Gothic"/>
            </a:endParaRPr>
          </a:p>
          <a:p>
            <a:pPr indent="0" lvl="0" marL="0" rtl="0" algn="l">
              <a:spcBef>
                <a:spcPts val="1000"/>
              </a:spcBef>
              <a:spcAft>
                <a:spcPts val="1200"/>
              </a:spcAft>
              <a:buNone/>
            </a:pPr>
            <a:br>
              <a:rPr lang="en" sz="2400">
                <a:solidFill>
                  <a:schemeClr val="lt2"/>
                </a:solidFill>
                <a:latin typeface="Century Gothic"/>
                <a:ea typeface="Century Gothic"/>
                <a:cs typeface="Century Gothic"/>
                <a:sym typeface="Century Gothic"/>
              </a:rPr>
            </a:br>
            <a:br>
              <a:rPr lang="en" sz="2400">
                <a:solidFill>
                  <a:schemeClr val="lt2"/>
                </a:solidFill>
                <a:latin typeface="Century Gothic"/>
                <a:ea typeface="Century Gothic"/>
                <a:cs typeface="Century Gothic"/>
                <a:sym typeface="Century Gothic"/>
              </a:rPr>
            </a:br>
            <a:endParaRPr sz="2400">
              <a:solidFill>
                <a:schemeClr val="lt2"/>
              </a:solidFill>
              <a:latin typeface="Century Gothic"/>
              <a:ea typeface="Century Gothic"/>
              <a:cs typeface="Century Gothic"/>
              <a:sym typeface="Century Gothic"/>
            </a:endParaRPr>
          </a:p>
        </p:txBody>
      </p:sp>
      <p:sp>
        <p:nvSpPr>
          <p:cNvPr id="203" name="Google Shape;203;p40"/>
          <p:cNvSpPr txBox="1"/>
          <p:nvPr>
            <p:ph type="title"/>
          </p:nvPr>
        </p:nvSpPr>
        <p:spPr>
          <a:xfrm>
            <a:off x="311700" y="1636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5"/>
                </a:solidFill>
              </a:rPr>
              <a:t>Environmental Scan: Challenges are on the rise</a:t>
            </a:r>
            <a:endParaRPr>
              <a:solidFill>
                <a:schemeClr val="accent5"/>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41"/>
          <p:cNvSpPr txBox="1"/>
          <p:nvPr>
            <p:ph idx="1" type="body"/>
          </p:nvPr>
        </p:nvSpPr>
        <p:spPr>
          <a:xfrm>
            <a:off x="889650" y="1578450"/>
            <a:ext cx="7364700" cy="25134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sz="4500">
                <a:solidFill>
                  <a:srgbClr val="FFFF00"/>
                </a:solidFill>
                <a:latin typeface="Century Gothic"/>
                <a:ea typeface="Century Gothic"/>
                <a:cs typeface="Century Gothic"/>
                <a:sym typeface="Century Gothic"/>
              </a:rPr>
              <a:t>THE IMPORTANCE OF GOOD POLICY</a:t>
            </a:r>
            <a:endParaRPr sz="4500">
              <a:solidFill>
                <a:srgbClr val="FFFF00"/>
              </a:solidFill>
              <a:latin typeface="Century Gothic"/>
              <a:ea typeface="Century Gothic"/>
              <a:cs typeface="Century Gothic"/>
              <a:sym typeface="Century Gothic"/>
            </a:endParaRPr>
          </a:p>
          <a:p>
            <a:pPr indent="0" lvl="0" marL="0" rtl="0" algn="l">
              <a:lnSpc>
                <a:spcPct val="100000"/>
              </a:lnSpc>
              <a:spcBef>
                <a:spcPts val="0"/>
              </a:spcBef>
              <a:spcAft>
                <a:spcPts val="0"/>
              </a:spcAft>
              <a:buNone/>
            </a:pPr>
            <a:r>
              <a:t/>
            </a:r>
            <a:endParaRPr sz="2200">
              <a:latin typeface="Century Gothic"/>
              <a:ea typeface="Century Gothic"/>
              <a:cs typeface="Century Gothic"/>
              <a:sym typeface="Century Gothic"/>
            </a:endParaRPr>
          </a:p>
          <a:p>
            <a:pPr indent="0" lvl="0" marL="0" rtl="0" algn="l">
              <a:lnSpc>
                <a:spcPct val="100000"/>
              </a:lnSpc>
              <a:spcBef>
                <a:spcPts val="1200"/>
              </a:spcBef>
              <a:spcAft>
                <a:spcPts val="1200"/>
              </a:spcAft>
              <a:buNone/>
            </a:pPr>
            <a:r>
              <a:t/>
            </a:r>
            <a:endParaRPr sz="2200">
              <a:latin typeface="Century Gothic"/>
              <a:ea typeface="Century Gothic"/>
              <a:cs typeface="Century Gothic"/>
              <a:sym typeface="Century Gothic"/>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42"/>
          <p:cNvSpPr txBox="1"/>
          <p:nvPr>
            <p:ph type="title"/>
          </p:nvPr>
        </p:nvSpPr>
        <p:spPr>
          <a:xfrm>
            <a:off x="311700" y="1878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5"/>
                </a:solidFill>
              </a:rPr>
              <a:t>The Role and Value of Good Policy</a:t>
            </a:r>
            <a:endParaRPr>
              <a:solidFill>
                <a:schemeClr val="accent5"/>
              </a:solidFill>
            </a:endParaRPr>
          </a:p>
        </p:txBody>
      </p:sp>
      <p:sp>
        <p:nvSpPr>
          <p:cNvPr id="214" name="Google Shape;214;p42"/>
          <p:cNvSpPr txBox="1"/>
          <p:nvPr>
            <p:ph idx="1" type="body"/>
          </p:nvPr>
        </p:nvSpPr>
        <p:spPr>
          <a:xfrm>
            <a:off x="0" y="941525"/>
            <a:ext cx="9027000" cy="37641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Clr>
                <a:schemeClr val="lt2"/>
              </a:buClr>
              <a:buSzPts val="2200"/>
              <a:buFont typeface="Century Gothic"/>
              <a:buChar char="●"/>
            </a:pPr>
            <a:r>
              <a:rPr lang="en" sz="2200">
                <a:solidFill>
                  <a:schemeClr val="lt2"/>
                </a:solidFill>
                <a:latin typeface="Century Gothic"/>
                <a:ea typeface="Century Gothic"/>
                <a:cs typeface="Century Gothic"/>
                <a:sym typeface="Century Gothic"/>
              </a:rPr>
              <a:t>Policy flows from &amp; </a:t>
            </a:r>
            <a:r>
              <a:rPr lang="en" sz="2200">
                <a:solidFill>
                  <a:srgbClr val="FFFF00"/>
                </a:solidFill>
                <a:latin typeface="Century Gothic"/>
                <a:ea typeface="Century Gothic"/>
                <a:cs typeface="Century Gothic"/>
                <a:sym typeface="Century Gothic"/>
              </a:rPr>
              <a:t>reflects the purpose/mission</a:t>
            </a:r>
            <a:r>
              <a:rPr lang="en" sz="2200">
                <a:solidFill>
                  <a:schemeClr val="lt2"/>
                </a:solidFill>
                <a:latin typeface="Century Gothic"/>
                <a:ea typeface="Century Gothic"/>
                <a:cs typeface="Century Gothic"/>
                <a:sym typeface="Century Gothic"/>
              </a:rPr>
              <a:t> of the Library</a:t>
            </a:r>
            <a:endParaRPr sz="2200">
              <a:solidFill>
                <a:schemeClr val="lt2"/>
              </a:solidFill>
              <a:latin typeface="Century Gothic"/>
              <a:ea typeface="Century Gothic"/>
              <a:cs typeface="Century Gothic"/>
              <a:sym typeface="Century Gothic"/>
            </a:endParaRPr>
          </a:p>
          <a:p>
            <a:pPr indent="-311150" lvl="0" marL="457200" rtl="0" algn="l">
              <a:spcBef>
                <a:spcPts val="0"/>
              </a:spcBef>
              <a:spcAft>
                <a:spcPts val="0"/>
              </a:spcAft>
              <a:buClr>
                <a:schemeClr val="lt2"/>
              </a:buClr>
              <a:buSzPts val="2200"/>
              <a:buFont typeface="Century Gothic"/>
              <a:buChar char="●"/>
            </a:pPr>
            <a:r>
              <a:rPr lang="en" sz="2200">
                <a:solidFill>
                  <a:schemeClr val="lt2"/>
                </a:solidFill>
                <a:latin typeface="Century Gothic"/>
                <a:ea typeface="Century Gothic"/>
                <a:cs typeface="Century Gothic"/>
                <a:sym typeface="Century Gothic"/>
              </a:rPr>
              <a:t>Policy </a:t>
            </a:r>
            <a:r>
              <a:rPr lang="en" sz="2200">
                <a:solidFill>
                  <a:srgbClr val="FFFF00"/>
                </a:solidFill>
                <a:latin typeface="Century Gothic"/>
                <a:ea typeface="Century Gothic"/>
                <a:cs typeface="Century Gothic"/>
                <a:sym typeface="Century Gothic"/>
              </a:rPr>
              <a:t>governs day-to-day operations</a:t>
            </a:r>
            <a:endParaRPr sz="2200">
              <a:solidFill>
                <a:srgbClr val="FFFF00"/>
              </a:solidFill>
              <a:latin typeface="Century Gothic"/>
              <a:ea typeface="Century Gothic"/>
              <a:cs typeface="Century Gothic"/>
              <a:sym typeface="Century Gothic"/>
            </a:endParaRPr>
          </a:p>
          <a:p>
            <a:pPr indent="-311150" lvl="0" marL="457200" rtl="0" algn="l">
              <a:spcBef>
                <a:spcPts val="0"/>
              </a:spcBef>
              <a:spcAft>
                <a:spcPts val="0"/>
              </a:spcAft>
              <a:buClr>
                <a:schemeClr val="lt2"/>
              </a:buClr>
              <a:buSzPts val="2200"/>
              <a:buFont typeface="Century Gothic"/>
              <a:buChar char="●"/>
            </a:pPr>
            <a:r>
              <a:rPr lang="en" sz="2200">
                <a:solidFill>
                  <a:schemeClr val="lt2"/>
                </a:solidFill>
                <a:latin typeface="Century Gothic"/>
                <a:ea typeface="Century Gothic"/>
                <a:cs typeface="Century Gothic"/>
                <a:sym typeface="Century Gothic"/>
              </a:rPr>
              <a:t>Policy </a:t>
            </a:r>
            <a:r>
              <a:rPr lang="en" sz="2200">
                <a:solidFill>
                  <a:srgbClr val="FFFF00"/>
                </a:solidFill>
                <a:latin typeface="Century Gothic"/>
                <a:ea typeface="Century Gothic"/>
                <a:cs typeface="Century Gothic"/>
                <a:sym typeface="Century Gothic"/>
              </a:rPr>
              <a:t>ensures compliance with laws and regulations</a:t>
            </a:r>
            <a:r>
              <a:rPr lang="en" sz="2200">
                <a:solidFill>
                  <a:schemeClr val="lt2"/>
                </a:solidFill>
                <a:latin typeface="Century Gothic"/>
                <a:ea typeface="Century Gothic"/>
                <a:cs typeface="Century Gothic"/>
                <a:sym typeface="Century Gothic"/>
              </a:rPr>
              <a:t> and </a:t>
            </a:r>
            <a:r>
              <a:rPr lang="en" sz="2200">
                <a:solidFill>
                  <a:srgbClr val="FFFF00"/>
                </a:solidFill>
                <a:latin typeface="Century Gothic"/>
                <a:ea typeface="Century Gothic"/>
                <a:cs typeface="Century Gothic"/>
                <a:sym typeface="Century Gothic"/>
              </a:rPr>
              <a:t>protects the rights</a:t>
            </a:r>
            <a:r>
              <a:rPr lang="en" sz="2200">
                <a:solidFill>
                  <a:schemeClr val="lt2"/>
                </a:solidFill>
                <a:latin typeface="Century Gothic"/>
                <a:ea typeface="Century Gothic"/>
                <a:cs typeface="Century Gothic"/>
                <a:sym typeface="Century Gothic"/>
              </a:rPr>
              <a:t> of all patrons and staff </a:t>
            </a:r>
            <a:endParaRPr sz="2200">
              <a:solidFill>
                <a:schemeClr val="lt2"/>
              </a:solidFill>
              <a:latin typeface="Century Gothic"/>
              <a:ea typeface="Century Gothic"/>
              <a:cs typeface="Century Gothic"/>
              <a:sym typeface="Century Gothic"/>
            </a:endParaRPr>
          </a:p>
          <a:p>
            <a:pPr indent="-311150" lvl="0" marL="457200" rtl="0" algn="l">
              <a:spcBef>
                <a:spcPts val="0"/>
              </a:spcBef>
              <a:spcAft>
                <a:spcPts val="0"/>
              </a:spcAft>
              <a:buClr>
                <a:schemeClr val="lt2"/>
              </a:buClr>
              <a:buSzPts val="2200"/>
              <a:buFont typeface="Century Gothic"/>
              <a:buChar char="●"/>
            </a:pPr>
            <a:r>
              <a:rPr lang="en" sz="2200">
                <a:solidFill>
                  <a:schemeClr val="lt2"/>
                </a:solidFill>
                <a:latin typeface="Century Gothic"/>
                <a:ea typeface="Century Gothic"/>
                <a:cs typeface="Century Gothic"/>
                <a:sym typeface="Century Gothic"/>
              </a:rPr>
              <a:t>Policy reflects </a:t>
            </a:r>
            <a:r>
              <a:rPr lang="en" sz="2200">
                <a:solidFill>
                  <a:srgbClr val="FFFF00"/>
                </a:solidFill>
                <a:latin typeface="Century Gothic"/>
                <a:ea typeface="Century Gothic"/>
                <a:cs typeface="Century Gothic"/>
                <a:sym typeface="Century Gothic"/>
              </a:rPr>
              <a:t>commitment to ALL</a:t>
            </a:r>
            <a:r>
              <a:rPr lang="en" sz="2200">
                <a:solidFill>
                  <a:schemeClr val="lt2"/>
                </a:solidFill>
                <a:latin typeface="Century Gothic"/>
                <a:ea typeface="Century Gothic"/>
                <a:cs typeface="Century Gothic"/>
                <a:sym typeface="Century Gothic"/>
              </a:rPr>
              <a:t> residents</a:t>
            </a:r>
            <a:endParaRPr sz="2200">
              <a:solidFill>
                <a:schemeClr val="lt2"/>
              </a:solidFill>
              <a:latin typeface="Century Gothic"/>
              <a:ea typeface="Century Gothic"/>
              <a:cs typeface="Century Gothic"/>
              <a:sym typeface="Century Gothic"/>
            </a:endParaRPr>
          </a:p>
          <a:p>
            <a:pPr indent="-311150" lvl="0" marL="457200" rtl="0" algn="l">
              <a:spcBef>
                <a:spcPts val="0"/>
              </a:spcBef>
              <a:spcAft>
                <a:spcPts val="0"/>
              </a:spcAft>
              <a:buClr>
                <a:schemeClr val="lt2"/>
              </a:buClr>
              <a:buSzPts val="2200"/>
              <a:buFont typeface="Century Gothic"/>
              <a:buChar char="●"/>
            </a:pPr>
            <a:r>
              <a:rPr lang="en" sz="2200">
                <a:solidFill>
                  <a:schemeClr val="lt2"/>
                </a:solidFill>
                <a:latin typeface="Century Gothic"/>
                <a:ea typeface="Century Gothic"/>
                <a:cs typeface="Century Gothic"/>
                <a:sym typeface="Century Gothic"/>
              </a:rPr>
              <a:t>Policy </a:t>
            </a:r>
            <a:r>
              <a:rPr lang="en" sz="2200">
                <a:solidFill>
                  <a:srgbClr val="FFFF00"/>
                </a:solidFill>
                <a:latin typeface="Century Gothic"/>
                <a:ea typeface="Century Gothic"/>
                <a:cs typeface="Century Gothic"/>
                <a:sym typeface="Century Gothic"/>
              </a:rPr>
              <a:t>provides transparency</a:t>
            </a:r>
            <a:r>
              <a:rPr lang="en" sz="2200">
                <a:solidFill>
                  <a:schemeClr val="lt2"/>
                </a:solidFill>
                <a:latin typeface="Century Gothic"/>
                <a:ea typeface="Century Gothic"/>
                <a:cs typeface="Century Gothic"/>
                <a:sym typeface="Century Gothic"/>
              </a:rPr>
              <a:t> in standards and procedures</a:t>
            </a:r>
            <a:endParaRPr sz="2200">
              <a:solidFill>
                <a:schemeClr val="lt2"/>
              </a:solidFill>
              <a:latin typeface="Century Gothic"/>
              <a:ea typeface="Century Gothic"/>
              <a:cs typeface="Century Gothic"/>
              <a:sym typeface="Century Gothic"/>
            </a:endParaRPr>
          </a:p>
          <a:p>
            <a:pPr indent="-311150" lvl="0" marL="457200" rtl="0" algn="l">
              <a:spcBef>
                <a:spcPts val="0"/>
              </a:spcBef>
              <a:spcAft>
                <a:spcPts val="0"/>
              </a:spcAft>
              <a:buClr>
                <a:schemeClr val="lt2"/>
              </a:buClr>
              <a:buSzPts val="2200"/>
              <a:buFont typeface="Century Gothic"/>
              <a:buChar char="●"/>
            </a:pPr>
            <a:r>
              <a:rPr lang="en" sz="2200">
                <a:solidFill>
                  <a:schemeClr val="lt2"/>
                </a:solidFill>
                <a:latin typeface="Century Gothic"/>
                <a:ea typeface="Century Gothic"/>
                <a:cs typeface="Century Gothic"/>
                <a:sym typeface="Century Gothic"/>
              </a:rPr>
              <a:t>Policy </a:t>
            </a:r>
            <a:r>
              <a:rPr lang="en" sz="2200">
                <a:solidFill>
                  <a:srgbClr val="FFFF00"/>
                </a:solidFill>
                <a:latin typeface="Century Gothic"/>
                <a:ea typeface="Century Gothic"/>
                <a:cs typeface="Century Gothic"/>
                <a:sym typeface="Century Gothic"/>
              </a:rPr>
              <a:t>ensures due process and consistency</a:t>
            </a:r>
            <a:r>
              <a:rPr lang="en" sz="2200">
                <a:solidFill>
                  <a:schemeClr val="lt2"/>
                </a:solidFill>
                <a:latin typeface="Century Gothic"/>
                <a:ea typeface="Century Gothic"/>
                <a:cs typeface="Century Gothic"/>
                <a:sym typeface="Century Gothic"/>
              </a:rPr>
              <a:t> of service</a:t>
            </a:r>
            <a:endParaRPr sz="2200">
              <a:solidFill>
                <a:schemeClr val="lt2"/>
              </a:solidFill>
              <a:latin typeface="Century Gothic"/>
              <a:ea typeface="Century Gothic"/>
              <a:cs typeface="Century Gothic"/>
              <a:sym typeface="Century Gothic"/>
            </a:endParaRPr>
          </a:p>
          <a:p>
            <a:pPr indent="-311150" lvl="0" marL="457200" rtl="0" algn="l">
              <a:spcBef>
                <a:spcPts val="0"/>
              </a:spcBef>
              <a:spcAft>
                <a:spcPts val="0"/>
              </a:spcAft>
              <a:buClr>
                <a:schemeClr val="lt2"/>
              </a:buClr>
              <a:buSzPts val="2200"/>
              <a:buFont typeface="Century Gothic"/>
              <a:buChar char="●"/>
            </a:pPr>
            <a:r>
              <a:rPr lang="en" sz="2200">
                <a:solidFill>
                  <a:schemeClr val="lt2"/>
                </a:solidFill>
                <a:latin typeface="Century Gothic"/>
                <a:ea typeface="Century Gothic"/>
                <a:cs typeface="Century Gothic"/>
                <a:sym typeface="Century Gothic"/>
              </a:rPr>
              <a:t>Policy-making is one of the </a:t>
            </a:r>
            <a:r>
              <a:rPr lang="en" sz="2200">
                <a:solidFill>
                  <a:srgbClr val="FFFF00"/>
                </a:solidFill>
                <a:latin typeface="Century Gothic"/>
                <a:ea typeface="Century Gothic"/>
                <a:cs typeface="Century Gothic"/>
                <a:sym typeface="Century Gothic"/>
              </a:rPr>
              <a:t>most important Board duties</a:t>
            </a:r>
            <a:endParaRPr sz="2200">
              <a:solidFill>
                <a:srgbClr val="FFFF00"/>
              </a:solidFill>
              <a:latin typeface="Century Gothic"/>
              <a:ea typeface="Century Gothic"/>
              <a:cs typeface="Century Gothic"/>
              <a:sym typeface="Century Gothic"/>
            </a:endParaRPr>
          </a:p>
          <a:p>
            <a:pPr indent="-298450" lvl="0" marL="457200" rtl="0" algn="l">
              <a:spcBef>
                <a:spcPts val="0"/>
              </a:spcBef>
              <a:spcAft>
                <a:spcPts val="0"/>
              </a:spcAft>
              <a:buClr>
                <a:schemeClr val="lt2"/>
              </a:buClr>
              <a:buSzPts val="2000"/>
              <a:buFont typeface="Century Gothic"/>
              <a:buChar char="●"/>
            </a:pPr>
            <a:r>
              <a:rPr lang="en" sz="2200">
                <a:solidFill>
                  <a:schemeClr val="lt2"/>
                </a:solidFill>
                <a:latin typeface="Century Gothic"/>
                <a:ea typeface="Century Gothic"/>
                <a:cs typeface="Century Gothic"/>
                <a:sym typeface="Century Gothic"/>
              </a:rPr>
              <a:t>Policies </a:t>
            </a:r>
            <a:r>
              <a:rPr lang="en" sz="2200">
                <a:solidFill>
                  <a:srgbClr val="FFFF00"/>
                </a:solidFill>
                <a:latin typeface="Century Gothic"/>
                <a:ea typeface="Century Gothic"/>
                <a:cs typeface="Century Gothic"/>
                <a:sym typeface="Century Gothic"/>
              </a:rPr>
              <a:t>require full understanding/support of all Board members</a:t>
            </a:r>
            <a:r>
              <a:rPr lang="en" sz="2100">
                <a:solidFill>
                  <a:schemeClr val="lt2"/>
                </a:solidFill>
                <a:latin typeface="Century Gothic"/>
                <a:ea typeface="Century Gothic"/>
                <a:cs typeface="Century Gothic"/>
                <a:sym typeface="Century Gothic"/>
              </a:rPr>
              <a:t> </a:t>
            </a:r>
            <a:endParaRPr sz="2100">
              <a:solidFill>
                <a:schemeClr val="lt2"/>
              </a:solidFill>
              <a:latin typeface="Century Gothic"/>
              <a:ea typeface="Century Gothic"/>
              <a:cs typeface="Century Gothic"/>
              <a:sym typeface="Century Gothic"/>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43"/>
          <p:cNvSpPr txBox="1"/>
          <p:nvPr>
            <p:ph idx="1" type="body"/>
          </p:nvPr>
        </p:nvSpPr>
        <p:spPr>
          <a:xfrm>
            <a:off x="66275" y="789700"/>
            <a:ext cx="8872800" cy="4055700"/>
          </a:xfrm>
          <a:prstGeom prst="rect">
            <a:avLst/>
          </a:prstGeom>
        </p:spPr>
        <p:txBody>
          <a:bodyPr anchorCtr="0" anchor="t" bIns="91425" lIns="91425" spcFirstLastPara="1" rIns="91425" wrap="square" tIns="91425">
            <a:noAutofit/>
          </a:bodyPr>
          <a:lstStyle/>
          <a:p>
            <a:pPr indent="-298450" lvl="0" marL="400050" rtl="0" algn="l">
              <a:lnSpc>
                <a:spcPct val="100000"/>
              </a:lnSpc>
              <a:spcBef>
                <a:spcPts val="0"/>
              </a:spcBef>
              <a:spcAft>
                <a:spcPts val="0"/>
              </a:spcAft>
              <a:buClr>
                <a:schemeClr val="lt2"/>
              </a:buClr>
              <a:buSzPts val="2000"/>
              <a:buFont typeface="Century Gothic"/>
              <a:buChar char="●"/>
            </a:pPr>
            <a:r>
              <a:rPr lang="en" sz="2000">
                <a:solidFill>
                  <a:srgbClr val="FFFF00"/>
                </a:solidFill>
                <a:latin typeface="Century Gothic"/>
                <a:ea typeface="Century Gothic"/>
                <a:cs typeface="Century Gothic"/>
                <a:sym typeface="Century Gothic"/>
              </a:rPr>
              <a:t>Literary quality;</a:t>
            </a:r>
            <a:r>
              <a:rPr lang="en" sz="2000">
                <a:solidFill>
                  <a:schemeClr val="lt2"/>
                </a:solidFill>
                <a:latin typeface="Century Gothic"/>
                <a:ea typeface="Century Gothic"/>
                <a:cs typeface="Century Gothic"/>
                <a:sym typeface="Century Gothic"/>
              </a:rPr>
              <a:t> Attention of critics, reviewers, awards, popularity</a:t>
            </a:r>
            <a:endParaRPr sz="2000">
              <a:solidFill>
                <a:schemeClr val="lt2"/>
              </a:solidFill>
              <a:latin typeface="Century Gothic"/>
              <a:ea typeface="Century Gothic"/>
              <a:cs typeface="Century Gothic"/>
              <a:sym typeface="Century Gothic"/>
            </a:endParaRPr>
          </a:p>
          <a:p>
            <a:pPr indent="-355600" lvl="0" marL="457200" rtl="0" algn="l">
              <a:lnSpc>
                <a:spcPct val="100000"/>
              </a:lnSpc>
              <a:spcBef>
                <a:spcPts val="500"/>
              </a:spcBef>
              <a:spcAft>
                <a:spcPts val="0"/>
              </a:spcAft>
              <a:buClr>
                <a:schemeClr val="lt2"/>
              </a:buClr>
              <a:buSzPts val="2000"/>
              <a:buFont typeface="Century Gothic"/>
              <a:buChar char="●"/>
            </a:pPr>
            <a:r>
              <a:rPr lang="en" sz="2000">
                <a:solidFill>
                  <a:srgbClr val="FFFF00"/>
                </a:solidFill>
                <a:latin typeface="Century Gothic"/>
                <a:ea typeface="Century Gothic"/>
                <a:cs typeface="Century Gothic"/>
                <a:sym typeface="Century Gothic"/>
              </a:rPr>
              <a:t>Expertise, reputation, qualifications</a:t>
            </a:r>
            <a:r>
              <a:rPr lang="en" sz="2000">
                <a:solidFill>
                  <a:schemeClr val="dk1"/>
                </a:solidFill>
                <a:latin typeface="Century Gothic"/>
                <a:ea typeface="Century Gothic"/>
                <a:cs typeface="Century Gothic"/>
                <a:sym typeface="Century Gothic"/>
              </a:rPr>
              <a:t> and significance of </a:t>
            </a:r>
            <a:r>
              <a:rPr lang="en" sz="2000">
                <a:solidFill>
                  <a:schemeClr val="lt2"/>
                </a:solidFill>
                <a:latin typeface="Century Gothic"/>
                <a:ea typeface="Century Gothic"/>
                <a:cs typeface="Century Gothic"/>
                <a:sym typeface="Century Gothic"/>
              </a:rPr>
              <a:t>Author/Producer/Publisher</a:t>
            </a:r>
            <a:endParaRPr sz="2000">
              <a:solidFill>
                <a:schemeClr val="lt2"/>
              </a:solidFill>
              <a:latin typeface="Century Gothic"/>
              <a:ea typeface="Century Gothic"/>
              <a:cs typeface="Century Gothic"/>
              <a:sym typeface="Century Gothic"/>
            </a:endParaRPr>
          </a:p>
          <a:p>
            <a:pPr indent="-298450" lvl="0" marL="400050" rtl="0" algn="l">
              <a:lnSpc>
                <a:spcPct val="100000"/>
              </a:lnSpc>
              <a:spcBef>
                <a:spcPts val="500"/>
              </a:spcBef>
              <a:spcAft>
                <a:spcPts val="0"/>
              </a:spcAft>
              <a:buClr>
                <a:schemeClr val="lt2"/>
              </a:buClr>
              <a:buSzPts val="2000"/>
              <a:buFont typeface="Century Gothic"/>
              <a:buChar char="●"/>
            </a:pPr>
            <a:r>
              <a:rPr lang="en" sz="2000">
                <a:solidFill>
                  <a:schemeClr val="lt2"/>
                </a:solidFill>
                <a:latin typeface="Century Gothic"/>
                <a:ea typeface="Century Gothic"/>
                <a:cs typeface="Century Gothic"/>
                <a:sym typeface="Century Gothic"/>
              </a:rPr>
              <a:t>Content </a:t>
            </a:r>
            <a:r>
              <a:rPr lang="en" sz="2000">
                <a:solidFill>
                  <a:schemeClr val="dk1"/>
                </a:solidFill>
                <a:latin typeface="Century Gothic"/>
                <a:ea typeface="Century Gothic"/>
                <a:cs typeface="Century Gothic"/>
                <a:sym typeface="Century Gothic"/>
              </a:rPr>
              <a:t>reflects</a:t>
            </a:r>
            <a:r>
              <a:rPr lang="en" sz="2000">
                <a:solidFill>
                  <a:srgbClr val="FFFF00"/>
                </a:solidFill>
                <a:latin typeface="Century Gothic"/>
                <a:ea typeface="Century Gothic"/>
                <a:cs typeface="Century Gothic"/>
                <a:sym typeface="Century Gothic"/>
              </a:rPr>
              <a:t> a wide variety of perspectives </a:t>
            </a:r>
            <a:r>
              <a:rPr lang="en" sz="2000">
                <a:solidFill>
                  <a:schemeClr val="lt2"/>
                </a:solidFill>
                <a:latin typeface="Century Gothic"/>
                <a:ea typeface="Century Gothic"/>
                <a:cs typeface="Century Gothic"/>
                <a:sym typeface="Century Gothic"/>
              </a:rPr>
              <a:t>and authors</a:t>
            </a:r>
            <a:endParaRPr sz="2000">
              <a:solidFill>
                <a:schemeClr val="dk1"/>
              </a:solidFill>
              <a:latin typeface="Century Gothic"/>
              <a:ea typeface="Century Gothic"/>
              <a:cs typeface="Century Gothic"/>
              <a:sym typeface="Century Gothic"/>
            </a:endParaRPr>
          </a:p>
          <a:p>
            <a:pPr indent="-298450" lvl="0" marL="400050" rtl="0" algn="l">
              <a:lnSpc>
                <a:spcPct val="100000"/>
              </a:lnSpc>
              <a:spcBef>
                <a:spcPts val="500"/>
              </a:spcBef>
              <a:spcAft>
                <a:spcPts val="0"/>
              </a:spcAft>
              <a:buClr>
                <a:schemeClr val="lt2"/>
              </a:buClr>
              <a:buSzPts val="2000"/>
              <a:buFont typeface="Century Gothic"/>
              <a:buChar char="●"/>
            </a:pPr>
            <a:r>
              <a:rPr lang="en" sz="2000">
                <a:solidFill>
                  <a:srgbClr val="FFFF00"/>
                </a:solidFill>
                <a:latin typeface="Century Gothic"/>
                <a:ea typeface="Century Gothic"/>
                <a:cs typeface="Century Gothic"/>
                <a:sym typeface="Century Gothic"/>
              </a:rPr>
              <a:t>Accuracy, currency</a:t>
            </a:r>
            <a:r>
              <a:rPr lang="en" sz="2000">
                <a:solidFill>
                  <a:schemeClr val="lt2"/>
                </a:solidFill>
                <a:latin typeface="Century Gothic"/>
                <a:ea typeface="Century Gothic"/>
                <a:cs typeface="Century Gothic"/>
                <a:sym typeface="Century Gothic"/>
              </a:rPr>
              <a:t>, timeliness, and validity</a:t>
            </a:r>
            <a:endParaRPr sz="2000">
              <a:solidFill>
                <a:schemeClr val="lt2"/>
              </a:solidFill>
              <a:latin typeface="Century Gothic"/>
              <a:ea typeface="Century Gothic"/>
              <a:cs typeface="Century Gothic"/>
              <a:sym typeface="Century Gothic"/>
            </a:endParaRPr>
          </a:p>
          <a:p>
            <a:pPr indent="-298450" lvl="0" marL="400050" rtl="0" algn="l">
              <a:lnSpc>
                <a:spcPct val="100000"/>
              </a:lnSpc>
              <a:spcBef>
                <a:spcPts val="500"/>
              </a:spcBef>
              <a:spcAft>
                <a:spcPts val="0"/>
              </a:spcAft>
              <a:buClr>
                <a:schemeClr val="lt2"/>
              </a:buClr>
              <a:buSzPts val="2000"/>
              <a:buFont typeface="Century Gothic"/>
              <a:buChar char="●"/>
            </a:pPr>
            <a:r>
              <a:rPr lang="en" sz="2000">
                <a:solidFill>
                  <a:srgbClr val="FFFF00"/>
                </a:solidFill>
                <a:latin typeface="Century Gothic"/>
                <a:ea typeface="Century Gothic"/>
                <a:cs typeface="Century Gothic"/>
                <a:sym typeface="Century Gothic"/>
              </a:rPr>
              <a:t>Local</a:t>
            </a:r>
            <a:r>
              <a:rPr lang="en" sz="2000">
                <a:solidFill>
                  <a:schemeClr val="lt2"/>
                </a:solidFill>
                <a:latin typeface="Century Gothic"/>
                <a:ea typeface="Century Gothic"/>
                <a:cs typeface="Century Gothic"/>
                <a:sym typeface="Century Gothic"/>
              </a:rPr>
              <a:t>, self-published, </a:t>
            </a:r>
            <a:r>
              <a:rPr lang="en" sz="2000">
                <a:solidFill>
                  <a:srgbClr val="FFFF00"/>
                </a:solidFill>
                <a:latin typeface="Century Gothic"/>
                <a:ea typeface="Century Gothic"/>
                <a:cs typeface="Century Gothic"/>
                <a:sym typeface="Century Gothic"/>
              </a:rPr>
              <a:t>independent, and small </a:t>
            </a:r>
            <a:r>
              <a:rPr lang="en" sz="2000">
                <a:solidFill>
                  <a:schemeClr val="lt2"/>
                </a:solidFill>
                <a:latin typeface="Century Gothic"/>
                <a:ea typeface="Century Gothic"/>
                <a:cs typeface="Century Gothic"/>
                <a:sym typeface="Century Gothic"/>
              </a:rPr>
              <a:t>producers</a:t>
            </a:r>
            <a:endParaRPr sz="2000">
              <a:solidFill>
                <a:schemeClr val="lt2"/>
              </a:solidFill>
              <a:latin typeface="Century Gothic"/>
              <a:ea typeface="Century Gothic"/>
              <a:cs typeface="Century Gothic"/>
              <a:sym typeface="Century Gothic"/>
            </a:endParaRPr>
          </a:p>
          <a:p>
            <a:pPr indent="-298450" lvl="0" marL="400050" rtl="0" algn="l">
              <a:lnSpc>
                <a:spcPct val="100000"/>
              </a:lnSpc>
              <a:spcBef>
                <a:spcPts val="500"/>
              </a:spcBef>
              <a:spcAft>
                <a:spcPts val="0"/>
              </a:spcAft>
              <a:buClr>
                <a:schemeClr val="lt2"/>
              </a:buClr>
              <a:buSzPts val="2000"/>
              <a:buFont typeface="Century Gothic"/>
              <a:buChar char="●"/>
            </a:pPr>
            <a:r>
              <a:rPr lang="en" sz="2000">
                <a:solidFill>
                  <a:srgbClr val="FFFF00"/>
                </a:solidFill>
                <a:latin typeface="Century Gothic"/>
                <a:ea typeface="Century Gothic"/>
                <a:cs typeface="Century Gothic"/>
                <a:sym typeface="Century Gothic"/>
              </a:rPr>
              <a:t>Format: </a:t>
            </a:r>
            <a:r>
              <a:rPr lang="en" sz="2000">
                <a:solidFill>
                  <a:schemeClr val="dk1"/>
                </a:solidFill>
                <a:latin typeface="Century Gothic"/>
                <a:ea typeface="Century Gothic"/>
                <a:cs typeface="Century Gothic"/>
                <a:sym typeface="Century Gothic"/>
              </a:rPr>
              <a:t>Physical quality of;  effectiveness of; appropriateness of; </a:t>
            </a:r>
            <a:r>
              <a:rPr lang="en" sz="2000">
                <a:solidFill>
                  <a:schemeClr val="lt2"/>
                </a:solidFill>
                <a:latin typeface="Century Gothic"/>
                <a:ea typeface="Century Gothic"/>
                <a:cs typeface="Century Gothic"/>
                <a:sym typeface="Century Gothic"/>
              </a:rPr>
              <a:t>Resources in formats that </a:t>
            </a:r>
            <a:r>
              <a:rPr lang="en" sz="2000">
                <a:solidFill>
                  <a:srgbClr val="FFFF00"/>
                </a:solidFill>
                <a:latin typeface="Century Gothic"/>
                <a:ea typeface="Century Gothic"/>
                <a:cs typeface="Century Gothic"/>
                <a:sym typeface="Century Gothic"/>
              </a:rPr>
              <a:t>meet the needs of users with disabilities</a:t>
            </a:r>
            <a:endParaRPr sz="2000">
              <a:solidFill>
                <a:schemeClr val="dk1"/>
              </a:solidFill>
              <a:latin typeface="Century Gothic"/>
              <a:ea typeface="Century Gothic"/>
              <a:cs typeface="Century Gothic"/>
              <a:sym typeface="Century Gothic"/>
            </a:endParaRPr>
          </a:p>
          <a:p>
            <a:pPr indent="-298450" lvl="0" marL="400050" rtl="0" algn="l">
              <a:lnSpc>
                <a:spcPct val="100000"/>
              </a:lnSpc>
              <a:spcBef>
                <a:spcPts val="500"/>
              </a:spcBef>
              <a:spcAft>
                <a:spcPts val="0"/>
              </a:spcAft>
              <a:buClr>
                <a:schemeClr val="lt2"/>
              </a:buClr>
              <a:buSzPts val="2000"/>
              <a:buFont typeface="Century Gothic"/>
              <a:buChar char="●"/>
            </a:pPr>
            <a:r>
              <a:rPr lang="en" sz="2000">
                <a:solidFill>
                  <a:srgbClr val="FFFF00"/>
                </a:solidFill>
                <a:latin typeface="Century Gothic"/>
                <a:ea typeface="Century Gothic"/>
                <a:cs typeface="Century Gothic"/>
                <a:sym typeface="Century Gothic"/>
              </a:rPr>
              <a:t>Cost</a:t>
            </a:r>
            <a:r>
              <a:rPr lang="en" sz="2000">
                <a:solidFill>
                  <a:schemeClr val="lt2"/>
                </a:solidFill>
                <a:latin typeface="Century Gothic"/>
                <a:ea typeface="Century Gothic"/>
                <a:cs typeface="Century Gothic"/>
                <a:sym typeface="Century Gothic"/>
              </a:rPr>
              <a:t>; Availability of discounts; efficiency of vendors</a:t>
            </a:r>
            <a:endParaRPr sz="2000">
              <a:solidFill>
                <a:srgbClr val="FFFF00"/>
              </a:solidFill>
              <a:latin typeface="Century Gothic"/>
              <a:ea typeface="Century Gothic"/>
              <a:cs typeface="Century Gothic"/>
              <a:sym typeface="Century Gothic"/>
            </a:endParaRPr>
          </a:p>
          <a:p>
            <a:pPr indent="-298450" lvl="0" marL="400050" rtl="0" algn="l">
              <a:lnSpc>
                <a:spcPct val="100000"/>
              </a:lnSpc>
              <a:spcBef>
                <a:spcPts val="500"/>
              </a:spcBef>
              <a:spcAft>
                <a:spcPts val="0"/>
              </a:spcAft>
              <a:buClr>
                <a:schemeClr val="lt2"/>
              </a:buClr>
              <a:buSzPts val="2000"/>
              <a:buFont typeface="Century Gothic"/>
              <a:buChar char="●"/>
            </a:pPr>
            <a:r>
              <a:rPr lang="en" sz="2000">
                <a:solidFill>
                  <a:srgbClr val="FFFF00"/>
                </a:solidFill>
                <a:latin typeface="Century Gothic"/>
                <a:ea typeface="Century Gothic"/>
                <a:cs typeface="Century Gothic"/>
                <a:sym typeface="Century Gothic"/>
              </a:rPr>
              <a:t>Availability of subscriptions / standing orders </a:t>
            </a:r>
            <a:r>
              <a:rPr lang="en" sz="2000">
                <a:solidFill>
                  <a:schemeClr val="lt2"/>
                </a:solidFill>
                <a:latin typeface="Century Gothic"/>
                <a:ea typeface="Century Gothic"/>
                <a:cs typeface="Century Gothic"/>
                <a:sym typeface="Century Gothic"/>
              </a:rPr>
              <a:t>for popular materials, reference and nonfiction items published or released annually</a:t>
            </a:r>
            <a:endParaRPr sz="2000">
              <a:solidFill>
                <a:schemeClr val="lt2"/>
              </a:solidFill>
              <a:latin typeface="Century Gothic"/>
              <a:ea typeface="Century Gothic"/>
              <a:cs typeface="Century Gothic"/>
              <a:sym typeface="Century Gothic"/>
            </a:endParaRPr>
          </a:p>
          <a:p>
            <a:pPr indent="-171450" lvl="0" marL="400050" rtl="0" algn="l">
              <a:lnSpc>
                <a:spcPct val="100000"/>
              </a:lnSpc>
              <a:spcBef>
                <a:spcPts val="500"/>
              </a:spcBef>
              <a:spcAft>
                <a:spcPts val="0"/>
              </a:spcAft>
              <a:buSzPts val="275"/>
              <a:buNone/>
            </a:pPr>
            <a:r>
              <a:t/>
            </a:r>
            <a:endParaRPr>
              <a:solidFill>
                <a:schemeClr val="lt2"/>
              </a:solidFill>
              <a:latin typeface="Century Gothic"/>
              <a:ea typeface="Century Gothic"/>
              <a:cs typeface="Century Gothic"/>
              <a:sym typeface="Century Gothic"/>
            </a:endParaRPr>
          </a:p>
          <a:p>
            <a:pPr indent="-171450" lvl="0" marL="400050" rtl="0" algn="l">
              <a:lnSpc>
                <a:spcPct val="100000"/>
              </a:lnSpc>
              <a:spcBef>
                <a:spcPts val="1200"/>
              </a:spcBef>
              <a:spcAft>
                <a:spcPts val="1200"/>
              </a:spcAft>
              <a:buSzPts val="275"/>
              <a:buNone/>
            </a:pPr>
            <a:r>
              <a:t/>
            </a:r>
            <a:endParaRPr>
              <a:solidFill>
                <a:schemeClr val="lt2"/>
              </a:solidFill>
              <a:latin typeface="Century Gothic"/>
              <a:ea typeface="Century Gothic"/>
              <a:cs typeface="Century Gothic"/>
              <a:sym typeface="Century Gothic"/>
            </a:endParaRPr>
          </a:p>
        </p:txBody>
      </p:sp>
      <p:sp>
        <p:nvSpPr>
          <p:cNvPr id="220" name="Google Shape;220;p43"/>
          <p:cNvSpPr txBox="1"/>
          <p:nvPr>
            <p:ph type="title"/>
          </p:nvPr>
        </p:nvSpPr>
        <p:spPr>
          <a:xfrm>
            <a:off x="311700" y="1408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5"/>
                </a:solidFill>
              </a:rPr>
              <a:t>Elements of a Good Collection Development Policy</a:t>
            </a:r>
            <a:endParaRPr>
              <a:solidFill>
                <a:schemeClr val="accent5"/>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44"/>
          <p:cNvSpPr txBox="1"/>
          <p:nvPr>
            <p:ph type="title"/>
          </p:nvPr>
        </p:nvSpPr>
        <p:spPr>
          <a:xfrm>
            <a:off x="311700" y="1408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5"/>
                </a:solidFill>
              </a:rPr>
              <a:t>Elements of a Good Collection Development Policy</a:t>
            </a:r>
            <a:endParaRPr>
              <a:solidFill>
                <a:schemeClr val="accent5"/>
              </a:solidFill>
            </a:endParaRPr>
          </a:p>
        </p:txBody>
      </p:sp>
      <p:sp>
        <p:nvSpPr>
          <p:cNvPr id="226" name="Google Shape;226;p44"/>
          <p:cNvSpPr txBox="1"/>
          <p:nvPr>
            <p:ph idx="1" type="body"/>
          </p:nvPr>
        </p:nvSpPr>
        <p:spPr>
          <a:xfrm>
            <a:off x="141450" y="781800"/>
            <a:ext cx="8861100" cy="4285500"/>
          </a:xfrm>
          <a:prstGeom prst="rect">
            <a:avLst/>
          </a:prstGeom>
        </p:spPr>
        <p:txBody>
          <a:bodyPr anchorCtr="0" anchor="t" bIns="91425" lIns="91425" spcFirstLastPara="1" rIns="91425" wrap="square" tIns="91425">
            <a:noAutofit/>
          </a:bodyPr>
          <a:lstStyle/>
          <a:p>
            <a:pPr indent="-387350" lvl="0" marL="457200" rtl="0" algn="l">
              <a:lnSpc>
                <a:spcPct val="95000"/>
              </a:lnSpc>
              <a:spcBef>
                <a:spcPts val="0"/>
              </a:spcBef>
              <a:spcAft>
                <a:spcPts val="0"/>
              </a:spcAft>
              <a:buClr>
                <a:schemeClr val="dk1"/>
              </a:buClr>
              <a:buSzPts val="2500"/>
              <a:buFont typeface="Century Gothic"/>
              <a:buChar char="●"/>
            </a:pPr>
            <a:r>
              <a:rPr lang="en" sz="2500">
                <a:solidFill>
                  <a:schemeClr val="dk1"/>
                </a:solidFill>
                <a:latin typeface="Century Gothic"/>
                <a:ea typeface="Century Gothic"/>
                <a:cs typeface="Century Gothic"/>
                <a:sym typeface="Century Gothic"/>
              </a:rPr>
              <a:t>Aims for a </a:t>
            </a:r>
            <a:r>
              <a:rPr lang="en" sz="2500">
                <a:solidFill>
                  <a:srgbClr val="FFFF00"/>
                </a:solidFill>
                <a:latin typeface="Century Gothic"/>
                <a:ea typeface="Century Gothic"/>
                <a:cs typeface="Century Gothic"/>
                <a:sym typeface="Century Gothic"/>
              </a:rPr>
              <a:t>balanced, diverse</a:t>
            </a:r>
            <a:r>
              <a:rPr lang="en" sz="2500">
                <a:solidFill>
                  <a:srgbClr val="F3F3F3"/>
                </a:solidFill>
                <a:latin typeface="Century Gothic"/>
                <a:ea typeface="Century Gothic"/>
                <a:cs typeface="Century Gothic"/>
                <a:sym typeface="Century Gothic"/>
              </a:rPr>
              <a:t>, and </a:t>
            </a:r>
            <a:r>
              <a:rPr lang="en" sz="2500">
                <a:solidFill>
                  <a:srgbClr val="FFFF00"/>
                </a:solidFill>
                <a:latin typeface="Century Gothic"/>
                <a:ea typeface="Century Gothic"/>
                <a:cs typeface="Century Gothic"/>
                <a:sym typeface="Century Gothic"/>
              </a:rPr>
              <a:t>inclusive</a:t>
            </a:r>
            <a:r>
              <a:rPr lang="en" sz="2500">
                <a:solidFill>
                  <a:srgbClr val="F3F3F3"/>
                </a:solidFill>
                <a:latin typeface="Century Gothic"/>
                <a:ea typeface="Century Gothic"/>
                <a:cs typeface="Century Gothic"/>
                <a:sym typeface="Century Gothic"/>
              </a:rPr>
              <a:t> collection; </a:t>
            </a:r>
            <a:endParaRPr sz="2500">
              <a:solidFill>
                <a:srgbClr val="F3F3F3"/>
              </a:solidFill>
              <a:latin typeface="Century Gothic"/>
              <a:ea typeface="Century Gothic"/>
              <a:cs typeface="Century Gothic"/>
              <a:sym typeface="Century Gothic"/>
            </a:endParaRPr>
          </a:p>
          <a:p>
            <a:pPr indent="-387350" lvl="0" marL="457200" rtl="0" algn="l">
              <a:lnSpc>
                <a:spcPct val="95000"/>
              </a:lnSpc>
              <a:spcBef>
                <a:spcPts val="1000"/>
              </a:spcBef>
              <a:spcAft>
                <a:spcPts val="0"/>
              </a:spcAft>
              <a:buClr>
                <a:schemeClr val="dk1"/>
              </a:buClr>
              <a:buSzPts val="2500"/>
              <a:buFont typeface="Century Gothic"/>
              <a:buChar char="●"/>
            </a:pPr>
            <a:r>
              <a:rPr lang="en" sz="2500">
                <a:solidFill>
                  <a:srgbClr val="FFFF00"/>
                </a:solidFill>
                <a:latin typeface="Century Gothic"/>
                <a:ea typeface="Century Gothic"/>
                <a:cs typeface="Century Gothic"/>
                <a:sym typeface="Century Gothic"/>
              </a:rPr>
              <a:t>Seeks a variety</a:t>
            </a:r>
            <a:r>
              <a:rPr lang="en" sz="2500">
                <a:solidFill>
                  <a:srgbClr val="F3F3F3"/>
                </a:solidFill>
                <a:latin typeface="Century Gothic"/>
                <a:ea typeface="Century Gothic"/>
                <a:cs typeface="Century Gothic"/>
                <a:sym typeface="Century Gothic"/>
              </a:rPr>
              <a:t> of ideas, information, stories, and experiences</a:t>
            </a:r>
            <a:endParaRPr sz="2500">
              <a:solidFill>
                <a:srgbClr val="F3F3F3"/>
              </a:solidFill>
              <a:latin typeface="Century Gothic"/>
              <a:ea typeface="Century Gothic"/>
              <a:cs typeface="Century Gothic"/>
              <a:sym typeface="Century Gothic"/>
            </a:endParaRPr>
          </a:p>
          <a:p>
            <a:pPr indent="-387350" lvl="0" marL="457200" rtl="0" algn="l">
              <a:lnSpc>
                <a:spcPct val="95000"/>
              </a:lnSpc>
              <a:spcBef>
                <a:spcPts val="1000"/>
              </a:spcBef>
              <a:spcAft>
                <a:spcPts val="0"/>
              </a:spcAft>
              <a:buClr>
                <a:schemeClr val="dk1"/>
              </a:buClr>
              <a:buSzPts val="2500"/>
              <a:buFont typeface="Century Gothic"/>
              <a:buChar char="●"/>
            </a:pPr>
            <a:r>
              <a:rPr lang="en" sz="2500">
                <a:solidFill>
                  <a:srgbClr val="F3F3F3"/>
                </a:solidFill>
                <a:latin typeface="Century Gothic"/>
                <a:ea typeface="Century Gothic"/>
                <a:cs typeface="Century Gothic"/>
                <a:sym typeface="Century Gothic"/>
              </a:rPr>
              <a:t>Considers the need for </a:t>
            </a:r>
            <a:r>
              <a:rPr lang="en" sz="2500">
                <a:solidFill>
                  <a:srgbClr val="FFFF00"/>
                </a:solidFill>
                <a:latin typeface="Century Gothic"/>
                <a:ea typeface="Century Gothic"/>
                <a:cs typeface="Century Gothic"/>
                <a:sym typeface="Century Gothic"/>
              </a:rPr>
              <a:t>all subjects</a:t>
            </a:r>
            <a:r>
              <a:rPr lang="en" sz="2500">
                <a:solidFill>
                  <a:srgbClr val="F3F3F3"/>
                </a:solidFill>
                <a:latin typeface="Century Gothic"/>
                <a:ea typeface="Century Gothic"/>
                <a:cs typeface="Century Gothic"/>
                <a:sym typeface="Century Gothic"/>
              </a:rPr>
              <a:t> covered </a:t>
            </a:r>
            <a:r>
              <a:rPr lang="en" sz="2500">
                <a:solidFill>
                  <a:srgbClr val="FFFF00"/>
                </a:solidFill>
                <a:latin typeface="Century Gothic"/>
                <a:ea typeface="Century Gothic"/>
                <a:cs typeface="Century Gothic"/>
                <a:sym typeface="Century Gothic"/>
              </a:rPr>
              <a:t>and</a:t>
            </a:r>
            <a:r>
              <a:rPr lang="en" sz="2500">
                <a:solidFill>
                  <a:srgbClr val="F3F3F3"/>
                </a:solidFill>
                <a:latin typeface="Century Gothic"/>
                <a:ea typeface="Century Gothic"/>
                <a:cs typeface="Century Gothic"/>
                <a:sym typeface="Century Gothic"/>
              </a:rPr>
              <a:t> </a:t>
            </a:r>
            <a:r>
              <a:rPr lang="en" sz="2500">
                <a:solidFill>
                  <a:srgbClr val="FFFF00"/>
                </a:solidFill>
                <a:latin typeface="Century Gothic"/>
                <a:ea typeface="Century Gothic"/>
                <a:cs typeface="Century Gothic"/>
                <a:sym typeface="Century Gothic"/>
              </a:rPr>
              <a:t>viewpoints </a:t>
            </a:r>
            <a:r>
              <a:rPr lang="en" sz="2500">
                <a:solidFill>
                  <a:srgbClr val="F3F3F3"/>
                </a:solidFill>
                <a:latin typeface="Century Gothic"/>
                <a:ea typeface="Century Gothic"/>
                <a:cs typeface="Century Gothic"/>
                <a:sym typeface="Century Gothic"/>
              </a:rPr>
              <a:t>expressed</a:t>
            </a:r>
            <a:endParaRPr sz="2500">
              <a:solidFill>
                <a:srgbClr val="F3F3F3"/>
              </a:solidFill>
              <a:latin typeface="Century Gothic"/>
              <a:ea typeface="Century Gothic"/>
              <a:cs typeface="Century Gothic"/>
              <a:sym typeface="Century Gothic"/>
            </a:endParaRPr>
          </a:p>
          <a:p>
            <a:pPr indent="-387350" lvl="0" marL="457200" rtl="0" algn="l">
              <a:lnSpc>
                <a:spcPct val="95000"/>
              </a:lnSpc>
              <a:spcBef>
                <a:spcPts val="1000"/>
              </a:spcBef>
              <a:spcAft>
                <a:spcPts val="0"/>
              </a:spcAft>
              <a:buClr>
                <a:schemeClr val="dk1"/>
              </a:buClr>
              <a:buSzPts val="2500"/>
              <a:buFont typeface="Century Gothic"/>
              <a:buChar char="●"/>
            </a:pPr>
            <a:r>
              <a:rPr lang="en" sz="2500">
                <a:solidFill>
                  <a:srgbClr val="FFFF00"/>
                </a:solidFill>
                <a:latin typeface="Century Gothic"/>
                <a:ea typeface="Century Gothic"/>
                <a:cs typeface="Century Gothic"/>
                <a:sym typeface="Century Gothic"/>
              </a:rPr>
              <a:t>Anticipates</a:t>
            </a:r>
            <a:r>
              <a:rPr lang="en" sz="2500">
                <a:solidFill>
                  <a:srgbClr val="F3F3F3"/>
                </a:solidFill>
                <a:latin typeface="Century Gothic"/>
                <a:ea typeface="Century Gothic"/>
                <a:cs typeface="Century Gothic"/>
                <a:sym typeface="Century Gothic"/>
              </a:rPr>
              <a:t> needs; Considers </a:t>
            </a:r>
            <a:r>
              <a:rPr lang="en" sz="2500">
                <a:solidFill>
                  <a:srgbClr val="FFFF00"/>
                </a:solidFill>
                <a:latin typeface="Century Gothic"/>
                <a:ea typeface="Century Gothic"/>
                <a:cs typeface="Century Gothic"/>
                <a:sym typeface="Century Gothic"/>
              </a:rPr>
              <a:t>public demand</a:t>
            </a:r>
            <a:endParaRPr sz="2500">
              <a:solidFill>
                <a:srgbClr val="FFFF00"/>
              </a:solidFill>
              <a:latin typeface="Century Gothic"/>
              <a:ea typeface="Century Gothic"/>
              <a:cs typeface="Century Gothic"/>
              <a:sym typeface="Century Gothic"/>
            </a:endParaRPr>
          </a:p>
          <a:p>
            <a:pPr indent="-387350" lvl="0" marL="457200" rtl="0" algn="l">
              <a:lnSpc>
                <a:spcPct val="95000"/>
              </a:lnSpc>
              <a:spcBef>
                <a:spcPts val="1000"/>
              </a:spcBef>
              <a:spcAft>
                <a:spcPts val="0"/>
              </a:spcAft>
              <a:buClr>
                <a:schemeClr val="dk1"/>
              </a:buClr>
              <a:buSzPts val="2500"/>
              <a:buFont typeface="Century Gothic"/>
              <a:buChar char="●"/>
            </a:pPr>
            <a:r>
              <a:rPr lang="en" sz="2500">
                <a:solidFill>
                  <a:srgbClr val="F3F3F3"/>
                </a:solidFill>
                <a:latin typeface="Century Gothic"/>
                <a:ea typeface="Century Gothic"/>
                <a:cs typeface="Century Gothic"/>
                <a:sym typeface="Century Gothic"/>
              </a:rPr>
              <a:t>Considers the </a:t>
            </a:r>
            <a:r>
              <a:rPr lang="en" sz="2500">
                <a:solidFill>
                  <a:srgbClr val="FFFF00"/>
                </a:solidFill>
                <a:latin typeface="Century Gothic"/>
                <a:ea typeface="Century Gothic"/>
                <a:cs typeface="Century Gothic"/>
                <a:sym typeface="Century Gothic"/>
              </a:rPr>
              <a:t>availability</a:t>
            </a:r>
            <a:r>
              <a:rPr lang="en" sz="2500">
                <a:solidFill>
                  <a:srgbClr val="F3F3F3"/>
                </a:solidFill>
                <a:latin typeface="Century Gothic"/>
                <a:ea typeface="Century Gothic"/>
                <a:cs typeface="Century Gothic"/>
                <a:sym typeface="Century Gothic"/>
              </a:rPr>
              <a:t> of the same, or similar, materials  in </a:t>
            </a:r>
            <a:r>
              <a:rPr lang="en" sz="2500">
                <a:solidFill>
                  <a:srgbClr val="FFFF00"/>
                </a:solidFill>
                <a:latin typeface="Century Gothic"/>
                <a:ea typeface="Century Gothic"/>
                <a:cs typeface="Century Gothic"/>
                <a:sym typeface="Century Gothic"/>
              </a:rPr>
              <a:t>other libraries </a:t>
            </a:r>
            <a:r>
              <a:rPr lang="en" sz="2500">
                <a:solidFill>
                  <a:srgbClr val="F3F3F3"/>
                </a:solidFill>
                <a:latin typeface="Century Gothic"/>
                <a:ea typeface="Century Gothic"/>
                <a:cs typeface="Century Gothic"/>
                <a:sym typeface="Century Gothic"/>
              </a:rPr>
              <a:t>or agencies</a:t>
            </a:r>
            <a:endParaRPr sz="2500">
              <a:solidFill>
                <a:schemeClr val="dk1"/>
              </a:solidFill>
              <a:latin typeface="Century Gothic"/>
              <a:ea typeface="Century Gothic"/>
              <a:cs typeface="Century Gothic"/>
              <a:sym typeface="Century Gothic"/>
            </a:endParaRPr>
          </a:p>
          <a:p>
            <a:pPr indent="0" lvl="0" marL="0" rtl="0" algn="l">
              <a:lnSpc>
                <a:spcPct val="95000"/>
              </a:lnSpc>
              <a:spcBef>
                <a:spcPts val="1000"/>
              </a:spcBef>
              <a:spcAft>
                <a:spcPts val="0"/>
              </a:spcAft>
              <a:buSzPts val="275"/>
              <a:buNone/>
            </a:pPr>
            <a:r>
              <a:t/>
            </a:r>
            <a:endParaRPr sz="2100">
              <a:solidFill>
                <a:schemeClr val="lt2"/>
              </a:solidFill>
              <a:latin typeface="Century Gothic"/>
              <a:ea typeface="Century Gothic"/>
              <a:cs typeface="Century Gothic"/>
              <a:sym typeface="Century Gothic"/>
            </a:endParaRPr>
          </a:p>
          <a:p>
            <a:pPr indent="0" lvl="0" marL="0" rtl="0" algn="l">
              <a:lnSpc>
                <a:spcPct val="95000"/>
              </a:lnSpc>
              <a:spcBef>
                <a:spcPts val="1200"/>
              </a:spcBef>
              <a:spcAft>
                <a:spcPts val="1200"/>
              </a:spcAft>
              <a:buSzPts val="275"/>
              <a:buNone/>
            </a:pPr>
            <a:r>
              <a:t/>
            </a:r>
            <a:endParaRPr sz="2100">
              <a:solidFill>
                <a:schemeClr val="lt2"/>
              </a:solidFill>
              <a:latin typeface="Century Gothic"/>
              <a:ea typeface="Century Gothic"/>
              <a:cs typeface="Century Gothic"/>
              <a:sym typeface="Century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45"/>
          <p:cNvSpPr txBox="1"/>
          <p:nvPr>
            <p:ph type="title"/>
          </p:nvPr>
        </p:nvSpPr>
        <p:spPr>
          <a:xfrm>
            <a:off x="311700" y="2085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5"/>
                </a:solidFill>
              </a:rPr>
              <a:t>Elements of Good Policy: Summary</a:t>
            </a:r>
            <a:endParaRPr>
              <a:solidFill>
                <a:srgbClr val="FFFF00"/>
              </a:solidFill>
            </a:endParaRPr>
          </a:p>
        </p:txBody>
      </p:sp>
      <p:sp>
        <p:nvSpPr>
          <p:cNvPr id="232" name="Google Shape;232;p45"/>
          <p:cNvSpPr txBox="1"/>
          <p:nvPr>
            <p:ph idx="1" type="body"/>
          </p:nvPr>
        </p:nvSpPr>
        <p:spPr>
          <a:xfrm>
            <a:off x="311700" y="1091850"/>
            <a:ext cx="8861100" cy="3416400"/>
          </a:xfrm>
          <a:prstGeom prst="rect">
            <a:avLst/>
          </a:prstGeom>
        </p:spPr>
        <p:txBody>
          <a:bodyPr anchorCtr="0" anchor="t" bIns="91425" lIns="91425" spcFirstLastPara="1" rIns="91425" wrap="square" tIns="91425">
            <a:noAutofit/>
          </a:bodyPr>
          <a:lstStyle/>
          <a:p>
            <a:pPr indent="-387471" lvl="0" marL="457200" rtl="0" algn="l">
              <a:lnSpc>
                <a:spcPct val="100000"/>
              </a:lnSpc>
              <a:spcBef>
                <a:spcPts val="0"/>
              </a:spcBef>
              <a:spcAft>
                <a:spcPts val="0"/>
              </a:spcAft>
              <a:buClr>
                <a:schemeClr val="lt2"/>
              </a:buClr>
              <a:buSzPts val="2502"/>
              <a:buFont typeface="Century Gothic"/>
              <a:buChar char="●"/>
            </a:pPr>
            <a:r>
              <a:rPr lang="en" sz="2501">
                <a:solidFill>
                  <a:schemeClr val="lt2"/>
                </a:solidFill>
                <a:latin typeface="Century Gothic"/>
                <a:ea typeface="Century Gothic"/>
                <a:cs typeface="Century Gothic"/>
                <a:sym typeface="Century Gothic"/>
              </a:rPr>
              <a:t>Is it </a:t>
            </a:r>
            <a:r>
              <a:rPr lang="en" sz="2501">
                <a:solidFill>
                  <a:srgbClr val="FFFF00"/>
                </a:solidFill>
                <a:latin typeface="Century Gothic"/>
                <a:ea typeface="Century Gothic"/>
                <a:cs typeface="Century Gothic"/>
                <a:sym typeface="Century Gothic"/>
              </a:rPr>
              <a:t>good</a:t>
            </a:r>
            <a:r>
              <a:rPr lang="en" sz="2501">
                <a:solidFill>
                  <a:schemeClr val="lt2"/>
                </a:solidFill>
                <a:latin typeface="Century Gothic"/>
                <a:ea typeface="Century Gothic"/>
                <a:cs typeface="Century Gothic"/>
                <a:sym typeface="Century Gothic"/>
              </a:rPr>
              <a:t>? (i.e. well-reviewed content; trusted authors/publishers)</a:t>
            </a:r>
            <a:endParaRPr sz="2501">
              <a:solidFill>
                <a:schemeClr val="lt2"/>
              </a:solidFill>
              <a:latin typeface="Century Gothic"/>
              <a:ea typeface="Century Gothic"/>
              <a:cs typeface="Century Gothic"/>
              <a:sym typeface="Century Gothic"/>
            </a:endParaRPr>
          </a:p>
          <a:p>
            <a:pPr indent="-387471" lvl="0" marL="457200" rtl="0" algn="l">
              <a:lnSpc>
                <a:spcPct val="100000"/>
              </a:lnSpc>
              <a:spcBef>
                <a:spcPts val="1000"/>
              </a:spcBef>
              <a:spcAft>
                <a:spcPts val="0"/>
              </a:spcAft>
              <a:buClr>
                <a:schemeClr val="lt2"/>
              </a:buClr>
              <a:buSzPts val="2502"/>
              <a:buFont typeface="Century Gothic"/>
              <a:buChar char="●"/>
            </a:pPr>
            <a:r>
              <a:rPr lang="en" sz="2501">
                <a:solidFill>
                  <a:schemeClr val="lt2"/>
                </a:solidFill>
                <a:latin typeface="Century Gothic"/>
                <a:ea typeface="Century Gothic"/>
                <a:cs typeface="Century Gothic"/>
                <a:sym typeface="Century Gothic"/>
              </a:rPr>
              <a:t>Is it </a:t>
            </a:r>
            <a:r>
              <a:rPr lang="en" sz="2501">
                <a:solidFill>
                  <a:srgbClr val="FFFF00"/>
                </a:solidFill>
                <a:latin typeface="Century Gothic"/>
                <a:ea typeface="Century Gothic"/>
                <a:cs typeface="Century Gothic"/>
                <a:sym typeface="Century Gothic"/>
              </a:rPr>
              <a:t>good</a:t>
            </a:r>
            <a:r>
              <a:rPr lang="en" sz="2501">
                <a:solidFill>
                  <a:schemeClr val="lt2"/>
                </a:solidFill>
                <a:latin typeface="Century Gothic"/>
                <a:ea typeface="Century Gothic"/>
                <a:cs typeface="Century Gothic"/>
                <a:sym typeface="Century Gothic"/>
              </a:rPr>
              <a:t>? (i.e. physically well-constructed)</a:t>
            </a:r>
            <a:endParaRPr sz="2501">
              <a:solidFill>
                <a:schemeClr val="lt2"/>
              </a:solidFill>
              <a:latin typeface="Century Gothic"/>
              <a:ea typeface="Century Gothic"/>
              <a:cs typeface="Century Gothic"/>
              <a:sym typeface="Century Gothic"/>
            </a:endParaRPr>
          </a:p>
          <a:p>
            <a:pPr indent="-387471" lvl="0" marL="457200" rtl="0" algn="l">
              <a:lnSpc>
                <a:spcPct val="100000"/>
              </a:lnSpc>
              <a:spcBef>
                <a:spcPts val="1000"/>
              </a:spcBef>
              <a:spcAft>
                <a:spcPts val="0"/>
              </a:spcAft>
              <a:buClr>
                <a:schemeClr val="lt2"/>
              </a:buClr>
              <a:buSzPts val="2502"/>
              <a:buFont typeface="Century Gothic"/>
              <a:buChar char="●"/>
            </a:pPr>
            <a:r>
              <a:rPr lang="en" sz="2501">
                <a:solidFill>
                  <a:schemeClr val="lt2"/>
                </a:solidFill>
                <a:latin typeface="Century Gothic"/>
                <a:ea typeface="Century Gothic"/>
                <a:cs typeface="Century Gothic"/>
                <a:sym typeface="Century Gothic"/>
              </a:rPr>
              <a:t>Is it </a:t>
            </a:r>
            <a:r>
              <a:rPr lang="en" sz="2501">
                <a:solidFill>
                  <a:srgbClr val="FFFF00"/>
                </a:solidFill>
                <a:latin typeface="Century Gothic"/>
                <a:ea typeface="Century Gothic"/>
                <a:cs typeface="Century Gothic"/>
                <a:sym typeface="Century Gothic"/>
              </a:rPr>
              <a:t>good</a:t>
            </a:r>
            <a:r>
              <a:rPr lang="en" sz="2501">
                <a:solidFill>
                  <a:schemeClr val="lt2"/>
                </a:solidFill>
                <a:latin typeface="Century Gothic"/>
                <a:ea typeface="Century Gothic"/>
                <a:cs typeface="Century Gothic"/>
                <a:sym typeface="Century Gothic"/>
              </a:rPr>
              <a:t>? (i.e. accurate, timely, valid)</a:t>
            </a:r>
            <a:endParaRPr sz="2501">
              <a:solidFill>
                <a:schemeClr val="lt2"/>
              </a:solidFill>
              <a:latin typeface="Century Gothic"/>
              <a:ea typeface="Century Gothic"/>
              <a:cs typeface="Century Gothic"/>
              <a:sym typeface="Century Gothic"/>
            </a:endParaRPr>
          </a:p>
          <a:p>
            <a:pPr indent="-387471" lvl="0" marL="457200" rtl="0" algn="l">
              <a:lnSpc>
                <a:spcPct val="100000"/>
              </a:lnSpc>
              <a:spcBef>
                <a:spcPts val="1000"/>
              </a:spcBef>
              <a:spcAft>
                <a:spcPts val="0"/>
              </a:spcAft>
              <a:buClr>
                <a:schemeClr val="lt2"/>
              </a:buClr>
              <a:buSzPts val="2502"/>
              <a:buFont typeface="Century Gothic"/>
              <a:buChar char="●"/>
            </a:pPr>
            <a:r>
              <a:rPr lang="en" sz="2501">
                <a:solidFill>
                  <a:schemeClr val="lt2"/>
                </a:solidFill>
                <a:latin typeface="Century Gothic"/>
                <a:ea typeface="Century Gothic"/>
                <a:cs typeface="Century Gothic"/>
                <a:sym typeface="Century Gothic"/>
              </a:rPr>
              <a:t>Is it </a:t>
            </a:r>
            <a:r>
              <a:rPr lang="en" sz="2501">
                <a:solidFill>
                  <a:srgbClr val="FFFF00"/>
                </a:solidFill>
                <a:latin typeface="Century Gothic"/>
                <a:ea typeface="Century Gothic"/>
                <a:cs typeface="Century Gothic"/>
                <a:sym typeface="Century Gothic"/>
              </a:rPr>
              <a:t>affordable</a:t>
            </a:r>
            <a:r>
              <a:rPr lang="en" sz="2501">
                <a:solidFill>
                  <a:schemeClr val="lt2"/>
                </a:solidFill>
                <a:latin typeface="Century Gothic"/>
                <a:ea typeface="Century Gothic"/>
                <a:cs typeface="Century Gothic"/>
                <a:sym typeface="Century Gothic"/>
              </a:rPr>
              <a:t>? (cost? discounts?)</a:t>
            </a:r>
            <a:endParaRPr sz="2501">
              <a:solidFill>
                <a:schemeClr val="lt2"/>
              </a:solidFill>
              <a:latin typeface="Century Gothic"/>
              <a:ea typeface="Century Gothic"/>
              <a:cs typeface="Century Gothic"/>
              <a:sym typeface="Century Gothic"/>
            </a:endParaRPr>
          </a:p>
          <a:p>
            <a:pPr indent="-387471" lvl="0" marL="457200" rtl="0" algn="l">
              <a:lnSpc>
                <a:spcPct val="100000"/>
              </a:lnSpc>
              <a:spcBef>
                <a:spcPts val="1000"/>
              </a:spcBef>
              <a:spcAft>
                <a:spcPts val="0"/>
              </a:spcAft>
              <a:buClr>
                <a:schemeClr val="lt2"/>
              </a:buClr>
              <a:buSzPts val="2502"/>
              <a:buFont typeface="Century Gothic"/>
              <a:buChar char="●"/>
            </a:pPr>
            <a:r>
              <a:rPr lang="en" sz="2501">
                <a:solidFill>
                  <a:schemeClr val="lt2"/>
                </a:solidFill>
                <a:latin typeface="Century Gothic"/>
                <a:ea typeface="Century Gothic"/>
                <a:cs typeface="Century Gothic"/>
                <a:sym typeface="Century Gothic"/>
              </a:rPr>
              <a:t>Is it </a:t>
            </a:r>
            <a:r>
              <a:rPr lang="en" sz="2501">
                <a:solidFill>
                  <a:srgbClr val="FFFF00"/>
                </a:solidFill>
                <a:latin typeface="Century Gothic"/>
                <a:ea typeface="Century Gothic"/>
                <a:cs typeface="Century Gothic"/>
                <a:sym typeface="Century Gothic"/>
              </a:rPr>
              <a:t>reflective of a variety of perspectives</a:t>
            </a:r>
            <a:endParaRPr sz="2501">
              <a:solidFill>
                <a:srgbClr val="FFFF00"/>
              </a:solidFill>
              <a:latin typeface="Century Gothic"/>
              <a:ea typeface="Century Gothic"/>
              <a:cs typeface="Century Gothic"/>
              <a:sym typeface="Century Gothic"/>
            </a:endParaRPr>
          </a:p>
          <a:p>
            <a:pPr indent="-387471" lvl="0" marL="457200" rtl="0" algn="l">
              <a:lnSpc>
                <a:spcPct val="100000"/>
              </a:lnSpc>
              <a:spcBef>
                <a:spcPts val="1000"/>
              </a:spcBef>
              <a:spcAft>
                <a:spcPts val="0"/>
              </a:spcAft>
              <a:buClr>
                <a:schemeClr val="lt2"/>
              </a:buClr>
              <a:buSzPts val="2502"/>
              <a:buFont typeface="Century Gothic"/>
              <a:buChar char="●"/>
            </a:pPr>
            <a:r>
              <a:rPr lang="en" sz="2501">
                <a:solidFill>
                  <a:schemeClr val="lt2"/>
                </a:solidFill>
                <a:latin typeface="Century Gothic"/>
                <a:ea typeface="Century Gothic"/>
                <a:cs typeface="Century Gothic"/>
                <a:sym typeface="Century Gothic"/>
              </a:rPr>
              <a:t>Is it in </a:t>
            </a:r>
            <a:r>
              <a:rPr lang="en" sz="2501">
                <a:solidFill>
                  <a:srgbClr val="FFFF00"/>
                </a:solidFill>
                <a:latin typeface="Century Gothic"/>
                <a:ea typeface="Century Gothic"/>
                <a:cs typeface="Century Gothic"/>
                <a:sym typeface="Century Gothic"/>
              </a:rPr>
              <a:t>accessible or preferred formats</a:t>
            </a:r>
            <a:r>
              <a:rPr lang="en" sz="2501">
                <a:solidFill>
                  <a:schemeClr val="lt2"/>
                </a:solidFill>
                <a:latin typeface="Century Gothic"/>
                <a:ea typeface="Century Gothic"/>
                <a:cs typeface="Century Gothic"/>
                <a:sym typeface="Century Gothic"/>
              </a:rPr>
              <a:t>?</a:t>
            </a:r>
            <a:endParaRPr sz="2501">
              <a:solidFill>
                <a:schemeClr val="lt2"/>
              </a:solidFill>
              <a:latin typeface="Century Gothic"/>
              <a:ea typeface="Century Gothic"/>
              <a:cs typeface="Century Gothic"/>
              <a:sym typeface="Century Gothic"/>
            </a:endParaRPr>
          </a:p>
          <a:p>
            <a:pPr indent="0" lvl="0" marL="0" rtl="0" algn="l">
              <a:lnSpc>
                <a:spcPct val="95000"/>
              </a:lnSpc>
              <a:spcBef>
                <a:spcPts val="1000"/>
              </a:spcBef>
              <a:spcAft>
                <a:spcPts val="0"/>
              </a:spcAft>
              <a:buSzPts val="275"/>
              <a:buNone/>
            </a:pPr>
            <a:r>
              <a:t/>
            </a:r>
            <a:endParaRPr sz="725">
              <a:solidFill>
                <a:schemeClr val="lt2"/>
              </a:solidFill>
              <a:latin typeface="Century Gothic"/>
              <a:ea typeface="Century Gothic"/>
              <a:cs typeface="Century Gothic"/>
              <a:sym typeface="Century Gothic"/>
            </a:endParaRPr>
          </a:p>
          <a:p>
            <a:pPr indent="0" lvl="0" marL="0" rtl="0" algn="l">
              <a:lnSpc>
                <a:spcPct val="95000"/>
              </a:lnSpc>
              <a:spcBef>
                <a:spcPts val="1200"/>
              </a:spcBef>
              <a:spcAft>
                <a:spcPts val="1200"/>
              </a:spcAft>
              <a:buSzPts val="275"/>
              <a:buNone/>
            </a:pPr>
            <a:r>
              <a:t/>
            </a:r>
            <a:endParaRPr sz="725">
              <a:solidFill>
                <a:schemeClr val="lt2"/>
              </a:solidFill>
              <a:latin typeface="Century Gothic"/>
              <a:ea typeface="Century Gothic"/>
              <a:cs typeface="Century Gothic"/>
              <a:sym typeface="Century Gothic"/>
            </a:endParaRPr>
          </a:p>
        </p:txBody>
      </p:sp>
      <p:sp>
        <p:nvSpPr>
          <p:cNvPr id="233" name="Google Shape;233;p45"/>
          <p:cNvSpPr/>
          <p:nvPr/>
        </p:nvSpPr>
        <p:spPr>
          <a:xfrm>
            <a:off x="213075" y="1017725"/>
            <a:ext cx="8619300" cy="3714900"/>
          </a:xfrm>
          <a:prstGeom prst="roundRect">
            <a:avLst>
              <a:gd fmla="val 10648" name="adj"/>
            </a:avLst>
          </a:prstGeom>
          <a:no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46"/>
          <p:cNvSpPr txBox="1"/>
          <p:nvPr>
            <p:ph type="title"/>
          </p:nvPr>
        </p:nvSpPr>
        <p:spPr>
          <a:xfrm>
            <a:off x="311700" y="1766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5"/>
                </a:solidFill>
              </a:rPr>
              <a:t>Elements of a Good</a:t>
            </a:r>
            <a:r>
              <a:rPr lang="en">
                <a:solidFill>
                  <a:srgbClr val="FFFF00"/>
                </a:solidFill>
              </a:rPr>
              <a:t> </a:t>
            </a:r>
            <a:r>
              <a:rPr lang="en">
                <a:solidFill>
                  <a:srgbClr val="FFFF00"/>
                </a:solidFill>
                <a:highlight>
                  <a:srgbClr val="FF0000"/>
                </a:highlight>
              </a:rPr>
              <a:t>Reconsideration of Materials</a:t>
            </a:r>
            <a:r>
              <a:rPr lang="en">
                <a:solidFill>
                  <a:srgbClr val="FFFF00"/>
                </a:solidFill>
              </a:rPr>
              <a:t> policy</a:t>
            </a:r>
            <a:endParaRPr>
              <a:solidFill>
                <a:srgbClr val="FFFF00"/>
              </a:solidFill>
            </a:endParaRPr>
          </a:p>
        </p:txBody>
      </p:sp>
      <p:sp>
        <p:nvSpPr>
          <p:cNvPr id="239" name="Google Shape;239;p46"/>
          <p:cNvSpPr txBox="1"/>
          <p:nvPr>
            <p:ph idx="1" type="body"/>
          </p:nvPr>
        </p:nvSpPr>
        <p:spPr>
          <a:xfrm>
            <a:off x="0" y="735325"/>
            <a:ext cx="9002400" cy="3416400"/>
          </a:xfrm>
          <a:prstGeom prst="rect">
            <a:avLst/>
          </a:prstGeom>
        </p:spPr>
        <p:txBody>
          <a:bodyPr anchorCtr="0" anchor="t" bIns="91425" lIns="91425" spcFirstLastPara="1" rIns="91425" wrap="square" tIns="91425">
            <a:noAutofit/>
          </a:bodyPr>
          <a:lstStyle/>
          <a:p>
            <a:pPr indent="-355600" lvl="0" marL="457200" rtl="0" algn="l">
              <a:lnSpc>
                <a:spcPct val="100000"/>
              </a:lnSpc>
              <a:spcBef>
                <a:spcPts val="0"/>
              </a:spcBef>
              <a:spcAft>
                <a:spcPts val="0"/>
              </a:spcAft>
              <a:buClr>
                <a:schemeClr val="lt2"/>
              </a:buClr>
              <a:buSzPts val="2000"/>
              <a:buFont typeface="Century Gothic"/>
              <a:buChar char="●"/>
            </a:pPr>
            <a:r>
              <a:rPr lang="en" sz="2000">
                <a:solidFill>
                  <a:srgbClr val="FFFF00"/>
                </a:solidFill>
                <a:latin typeface="Century Gothic"/>
                <a:ea typeface="Century Gothic"/>
                <a:cs typeface="Century Gothic"/>
                <a:sym typeface="Century Gothic"/>
              </a:rPr>
              <a:t>References the selection policy.</a:t>
            </a:r>
            <a:r>
              <a:rPr lang="en" sz="2000">
                <a:solidFill>
                  <a:schemeClr val="lt2"/>
                </a:solidFill>
                <a:latin typeface="Century Gothic"/>
                <a:ea typeface="Century Gothic"/>
                <a:cs typeface="Century Gothic"/>
                <a:sym typeface="Century Gothic"/>
              </a:rPr>
              <a:t> Reinforces that selection is based on th</a:t>
            </a:r>
            <a:r>
              <a:rPr lang="en" sz="2000">
                <a:solidFill>
                  <a:schemeClr val="dk1"/>
                </a:solidFill>
                <a:latin typeface="Century Gothic"/>
                <a:ea typeface="Century Gothic"/>
                <a:cs typeface="Century Gothic"/>
                <a:sym typeface="Century Gothic"/>
              </a:rPr>
              <a:t>e merits of the material and its value to the collection. </a:t>
            </a:r>
            <a:endParaRPr sz="2000">
              <a:solidFill>
                <a:schemeClr val="dk1"/>
              </a:solidFill>
              <a:latin typeface="Century Gothic"/>
              <a:ea typeface="Century Gothic"/>
              <a:cs typeface="Century Gothic"/>
              <a:sym typeface="Century Gothic"/>
            </a:endParaRPr>
          </a:p>
          <a:p>
            <a:pPr indent="-355600" lvl="0" marL="457200" rtl="0" algn="l">
              <a:lnSpc>
                <a:spcPct val="100000"/>
              </a:lnSpc>
              <a:spcBef>
                <a:spcPts val="1000"/>
              </a:spcBef>
              <a:spcAft>
                <a:spcPts val="0"/>
              </a:spcAft>
              <a:buClr>
                <a:schemeClr val="lt2"/>
              </a:buClr>
              <a:buSzPts val="2000"/>
              <a:buFont typeface="Century Gothic"/>
              <a:buChar char="●"/>
            </a:pPr>
            <a:r>
              <a:rPr lang="en" sz="2000">
                <a:solidFill>
                  <a:schemeClr val="lt2"/>
                </a:solidFill>
                <a:latin typeface="Century Gothic"/>
                <a:ea typeface="Century Gothic"/>
                <a:cs typeface="Century Gothic"/>
                <a:sym typeface="Century Gothic"/>
              </a:rPr>
              <a:t>Stresses that the </a:t>
            </a:r>
            <a:r>
              <a:rPr lang="en" sz="2000">
                <a:solidFill>
                  <a:srgbClr val="FFFF00"/>
                </a:solidFill>
                <a:latin typeface="Century Gothic"/>
                <a:ea typeface="Century Gothic"/>
                <a:cs typeface="Century Gothic"/>
                <a:sym typeface="Century Gothic"/>
              </a:rPr>
              <a:t>use of materials by patrons is an individual matter</a:t>
            </a:r>
            <a:endParaRPr sz="2000">
              <a:solidFill>
                <a:srgbClr val="FFFF00"/>
              </a:solidFill>
              <a:latin typeface="Century Gothic"/>
              <a:ea typeface="Century Gothic"/>
              <a:cs typeface="Century Gothic"/>
              <a:sym typeface="Century Gothic"/>
            </a:endParaRPr>
          </a:p>
          <a:p>
            <a:pPr indent="-355600" lvl="0" marL="457200" rtl="0" algn="l">
              <a:lnSpc>
                <a:spcPct val="100000"/>
              </a:lnSpc>
              <a:spcBef>
                <a:spcPts val="1000"/>
              </a:spcBef>
              <a:spcAft>
                <a:spcPts val="0"/>
              </a:spcAft>
              <a:buClr>
                <a:schemeClr val="lt2"/>
              </a:buClr>
              <a:buSzPts val="2000"/>
              <a:buFont typeface="Century Gothic"/>
              <a:buChar char="●"/>
            </a:pPr>
            <a:r>
              <a:rPr lang="en" sz="2000">
                <a:solidFill>
                  <a:schemeClr val="dk1"/>
                </a:solidFill>
                <a:latin typeface="Century Gothic"/>
                <a:ea typeface="Century Gothic"/>
                <a:cs typeface="Century Gothic"/>
                <a:sym typeface="Century Gothic"/>
              </a:rPr>
              <a:t>Notes that the</a:t>
            </a:r>
            <a:r>
              <a:rPr lang="en" sz="2000">
                <a:solidFill>
                  <a:srgbClr val="FFFF00"/>
                </a:solidFill>
                <a:latin typeface="Century Gothic"/>
                <a:ea typeface="Century Gothic"/>
                <a:cs typeface="Century Gothic"/>
                <a:sym typeface="Century Gothic"/>
              </a:rPr>
              <a:t> responsibility for children/teen use of materials rests with their parents </a:t>
            </a:r>
            <a:r>
              <a:rPr lang="en" sz="2000">
                <a:solidFill>
                  <a:schemeClr val="lt2"/>
                </a:solidFill>
                <a:latin typeface="Century Gothic"/>
                <a:ea typeface="Century Gothic"/>
                <a:cs typeface="Century Gothic"/>
                <a:sym typeface="Century Gothic"/>
              </a:rPr>
              <a:t>or guardians.  (Library does not act “in loco parentis”)</a:t>
            </a:r>
            <a:endParaRPr sz="2000">
              <a:solidFill>
                <a:schemeClr val="lt2"/>
              </a:solidFill>
              <a:latin typeface="Century Gothic"/>
              <a:ea typeface="Century Gothic"/>
              <a:cs typeface="Century Gothic"/>
              <a:sym typeface="Century Gothic"/>
            </a:endParaRPr>
          </a:p>
          <a:p>
            <a:pPr indent="-355600" lvl="0" marL="457200" rtl="0" algn="l">
              <a:lnSpc>
                <a:spcPct val="100000"/>
              </a:lnSpc>
              <a:spcBef>
                <a:spcPts val="1000"/>
              </a:spcBef>
              <a:spcAft>
                <a:spcPts val="0"/>
              </a:spcAft>
              <a:buClr>
                <a:schemeClr val="lt2"/>
              </a:buClr>
              <a:buSzPts val="2000"/>
              <a:buFont typeface="Century Gothic"/>
              <a:buChar char="●"/>
            </a:pPr>
            <a:r>
              <a:rPr lang="en" sz="2000">
                <a:solidFill>
                  <a:schemeClr val="dk1"/>
                </a:solidFill>
                <a:latin typeface="Century Gothic"/>
                <a:ea typeface="Century Gothic"/>
                <a:cs typeface="Century Gothic"/>
                <a:sym typeface="Century Gothic"/>
              </a:rPr>
              <a:t>Places Limits on Who Can Initiate Process:</a:t>
            </a:r>
            <a:r>
              <a:rPr lang="en" sz="2000">
                <a:solidFill>
                  <a:srgbClr val="FFFF00"/>
                </a:solidFill>
                <a:latin typeface="Century Gothic"/>
                <a:ea typeface="Century Gothic"/>
                <a:cs typeface="Century Gothic"/>
                <a:sym typeface="Century Gothic"/>
              </a:rPr>
              <a:t> Only residents in the library’s funding jurisdiction</a:t>
            </a:r>
            <a:r>
              <a:rPr lang="en" sz="2000">
                <a:solidFill>
                  <a:schemeClr val="lt2"/>
                </a:solidFill>
                <a:latin typeface="Century Gothic"/>
                <a:ea typeface="Century Gothic"/>
                <a:cs typeface="Century Gothic"/>
                <a:sym typeface="Century Gothic"/>
              </a:rPr>
              <a:t> </a:t>
            </a:r>
            <a:r>
              <a:rPr lang="en" sz="2000">
                <a:solidFill>
                  <a:srgbClr val="FFFF00"/>
                </a:solidFill>
                <a:latin typeface="Century Gothic"/>
                <a:ea typeface="Century Gothic"/>
                <a:cs typeface="Century Gothic"/>
                <a:sym typeface="Century Gothic"/>
              </a:rPr>
              <a:t>may initiate </a:t>
            </a:r>
            <a:r>
              <a:rPr lang="en" sz="2000">
                <a:solidFill>
                  <a:schemeClr val="dk1"/>
                </a:solidFill>
                <a:latin typeface="Century Gothic"/>
                <a:ea typeface="Century Gothic"/>
                <a:cs typeface="Century Gothic"/>
                <a:sym typeface="Century Gothic"/>
              </a:rPr>
              <a:t>the process</a:t>
            </a:r>
            <a:r>
              <a:rPr lang="en" sz="2000">
                <a:solidFill>
                  <a:schemeClr val="lt2"/>
                </a:solidFill>
                <a:latin typeface="Century Gothic"/>
                <a:ea typeface="Century Gothic"/>
                <a:cs typeface="Century Gothic"/>
                <a:sym typeface="Century Gothic"/>
              </a:rPr>
              <a:t>.</a:t>
            </a:r>
            <a:endParaRPr sz="2000">
              <a:solidFill>
                <a:schemeClr val="lt2"/>
              </a:solidFill>
              <a:latin typeface="Century Gothic"/>
              <a:ea typeface="Century Gothic"/>
              <a:cs typeface="Century Gothic"/>
              <a:sym typeface="Century Gothic"/>
            </a:endParaRPr>
          </a:p>
          <a:p>
            <a:pPr indent="-355600" lvl="0" marL="457200" rtl="0" algn="l">
              <a:lnSpc>
                <a:spcPct val="100000"/>
              </a:lnSpc>
              <a:spcBef>
                <a:spcPts val="1000"/>
              </a:spcBef>
              <a:spcAft>
                <a:spcPts val="0"/>
              </a:spcAft>
              <a:buClr>
                <a:schemeClr val="lt2"/>
              </a:buClr>
              <a:buSzPts val="2000"/>
              <a:buFont typeface="Century Gothic"/>
              <a:buChar char="●"/>
            </a:pPr>
            <a:r>
              <a:rPr lang="en" sz="2000">
                <a:solidFill>
                  <a:srgbClr val="FFFF00"/>
                </a:solidFill>
                <a:latin typeface="Century Gothic"/>
                <a:ea typeface="Century Gothic"/>
                <a:cs typeface="Century Gothic"/>
                <a:sym typeface="Century Gothic"/>
              </a:rPr>
              <a:t>R</a:t>
            </a:r>
            <a:r>
              <a:rPr lang="en" sz="2000">
                <a:solidFill>
                  <a:srgbClr val="FFFF00"/>
                </a:solidFill>
                <a:latin typeface="Century Gothic"/>
                <a:ea typeface="Century Gothic"/>
                <a:cs typeface="Century Gothic"/>
                <a:sym typeface="Century Gothic"/>
              </a:rPr>
              <a:t>equire that patron has read/listened to/watched the whole work</a:t>
            </a:r>
            <a:r>
              <a:rPr lang="en" sz="2000">
                <a:solidFill>
                  <a:schemeClr val="lt2"/>
                </a:solidFill>
                <a:latin typeface="Century Gothic"/>
                <a:ea typeface="Century Gothic"/>
                <a:cs typeface="Century Gothic"/>
                <a:sym typeface="Century Gothic"/>
              </a:rPr>
              <a:t>.  “Under penalty of perjury, I swear or affirm that…”</a:t>
            </a:r>
            <a:endParaRPr sz="2000">
              <a:solidFill>
                <a:schemeClr val="lt2"/>
              </a:solidFill>
              <a:latin typeface="Century Gothic"/>
              <a:ea typeface="Century Gothic"/>
              <a:cs typeface="Century Gothic"/>
              <a:sym typeface="Century Gothic"/>
            </a:endParaRPr>
          </a:p>
          <a:p>
            <a:pPr indent="-355600" lvl="0" marL="457200" rtl="0" algn="l">
              <a:lnSpc>
                <a:spcPct val="100000"/>
              </a:lnSpc>
              <a:spcBef>
                <a:spcPts val="1000"/>
              </a:spcBef>
              <a:spcAft>
                <a:spcPts val="0"/>
              </a:spcAft>
              <a:buClr>
                <a:schemeClr val="lt2"/>
              </a:buClr>
              <a:buSzPts val="2000"/>
              <a:buFont typeface="Century Gothic"/>
              <a:buChar char="●"/>
            </a:pPr>
            <a:r>
              <a:rPr lang="en" sz="2000">
                <a:solidFill>
                  <a:srgbClr val="FFFF00"/>
                </a:solidFill>
                <a:latin typeface="Century Gothic"/>
                <a:ea typeface="Century Gothic"/>
                <a:cs typeface="Century Gothic"/>
                <a:sym typeface="Century Gothic"/>
              </a:rPr>
              <a:t>There is a transparent procedure</a:t>
            </a:r>
            <a:r>
              <a:rPr lang="en" sz="2000">
                <a:solidFill>
                  <a:schemeClr val="lt2"/>
                </a:solidFill>
                <a:latin typeface="Century Gothic"/>
                <a:ea typeface="Century Gothic"/>
                <a:cs typeface="Century Gothic"/>
                <a:sym typeface="Century Gothic"/>
              </a:rPr>
              <a:t> that guides a </a:t>
            </a:r>
            <a:r>
              <a:rPr lang="en" sz="2000">
                <a:solidFill>
                  <a:schemeClr val="dk1"/>
                </a:solidFill>
                <a:latin typeface="Century Gothic"/>
                <a:ea typeface="Century Gothic"/>
                <a:cs typeface="Century Gothic"/>
                <a:sym typeface="Century Gothic"/>
              </a:rPr>
              <a:t>deliberative process.</a:t>
            </a:r>
            <a:endParaRPr sz="2000">
              <a:solidFill>
                <a:schemeClr val="dk1"/>
              </a:solidFill>
              <a:latin typeface="Century Gothic"/>
              <a:ea typeface="Century Gothic"/>
              <a:cs typeface="Century Gothic"/>
              <a:sym typeface="Century Gothic"/>
            </a:endParaRPr>
          </a:p>
          <a:p>
            <a:pPr indent="0" lvl="0" marL="0" rtl="0" algn="l">
              <a:lnSpc>
                <a:spcPct val="95000"/>
              </a:lnSpc>
              <a:spcBef>
                <a:spcPts val="1000"/>
              </a:spcBef>
              <a:spcAft>
                <a:spcPts val="0"/>
              </a:spcAft>
              <a:buSzPts val="275"/>
              <a:buNone/>
            </a:pPr>
            <a:r>
              <a:t/>
            </a:r>
            <a:endParaRPr sz="425">
              <a:solidFill>
                <a:schemeClr val="lt2"/>
              </a:solidFill>
              <a:latin typeface="Century Gothic"/>
              <a:ea typeface="Century Gothic"/>
              <a:cs typeface="Century Gothic"/>
              <a:sym typeface="Century Gothic"/>
            </a:endParaRPr>
          </a:p>
          <a:p>
            <a:pPr indent="0" lvl="0" marL="0" rtl="0" algn="l">
              <a:lnSpc>
                <a:spcPct val="95000"/>
              </a:lnSpc>
              <a:spcBef>
                <a:spcPts val="1200"/>
              </a:spcBef>
              <a:spcAft>
                <a:spcPts val="1200"/>
              </a:spcAft>
              <a:buSzPts val="275"/>
              <a:buNone/>
            </a:pPr>
            <a:r>
              <a:t/>
            </a:r>
            <a:endParaRPr sz="425">
              <a:solidFill>
                <a:schemeClr val="lt2"/>
              </a:solidFill>
              <a:latin typeface="Century Gothic"/>
              <a:ea typeface="Century Gothic"/>
              <a:cs typeface="Century Gothic"/>
              <a:sym typeface="Century Gothic"/>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47"/>
          <p:cNvSpPr txBox="1"/>
          <p:nvPr>
            <p:ph idx="1" type="body"/>
          </p:nvPr>
        </p:nvSpPr>
        <p:spPr>
          <a:xfrm>
            <a:off x="141450" y="1014550"/>
            <a:ext cx="8861100" cy="3612600"/>
          </a:xfrm>
          <a:prstGeom prst="rect">
            <a:avLst/>
          </a:prstGeom>
        </p:spPr>
        <p:txBody>
          <a:bodyPr anchorCtr="0" anchor="t" bIns="91425" lIns="91425" spcFirstLastPara="1" rIns="91425" wrap="square" tIns="91425">
            <a:noAutofit/>
          </a:bodyPr>
          <a:lstStyle/>
          <a:p>
            <a:pPr indent="-374771" lvl="0" marL="457200" rtl="0" algn="l">
              <a:lnSpc>
                <a:spcPct val="100000"/>
              </a:lnSpc>
              <a:spcBef>
                <a:spcPts val="0"/>
              </a:spcBef>
              <a:spcAft>
                <a:spcPts val="0"/>
              </a:spcAft>
              <a:buClr>
                <a:schemeClr val="lt2"/>
              </a:buClr>
              <a:buSzPts val="2302"/>
              <a:buFont typeface="Century Gothic"/>
              <a:buChar char="●"/>
            </a:pPr>
            <a:r>
              <a:rPr lang="en" sz="2301">
                <a:solidFill>
                  <a:schemeClr val="lt2"/>
                </a:solidFill>
                <a:latin typeface="Century Gothic"/>
                <a:ea typeface="Century Gothic"/>
                <a:cs typeface="Century Gothic"/>
                <a:sym typeface="Century Gothic"/>
              </a:rPr>
              <a:t>Notes that decisions regarding content in the library collection may implicate certain </a:t>
            </a:r>
            <a:r>
              <a:rPr lang="en" sz="2301">
                <a:solidFill>
                  <a:srgbClr val="FFFF00"/>
                </a:solidFill>
                <a:latin typeface="Century Gothic"/>
                <a:ea typeface="Century Gothic"/>
                <a:cs typeface="Century Gothic"/>
                <a:sym typeface="Century Gothic"/>
              </a:rPr>
              <a:t>protections under the First Amendment.</a:t>
            </a:r>
            <a:endParaRPr sz="2301">
              <a:solidFill>
                <a:srgbClr val="FFFF00"/>
              </a:solidFill>
              <a:latin typeface="Century Gothic"/>
              <a:ea typeface="Century Gothic"/>
              <a:cs typeface="Century Gothic"/>
              <a:sym typeface="Century Gothic"/>
            </a:endParaRPr>
          </a:p>
          <a:p>
            <a:pPr indent="-374771" lvl="0" marL="457200" rtl="0" algn="l">
              <a:lnSpc>
                <a:spcPct val="100000"/>
              </a:lnSpc>
              <a:spcBef>
                <a:spcPts val="1000"/>
              </a:spcBef>
              <a:spcAft>
                <a:spcPts val="0"/>
              </a:spcAft>
              <a:buClr>
                <a:schemeClr val="lt2"/>
              </a:buClr>
              <a:buSzPts val="2302"/>
              <a:buFont typeface="Century Gothic"/>
              <a:buChar char="●"/>
            </a:pPr>
            <a:r>
              <a:rPr lang="en" sz="2301">
                <a:solidFill>
                  <a:schemeClr val="lt2"/>
                </a:solidFill>
                <a:latin typeface="Century Gothic"/>
                <a:ea typeface="Century Gothic"/>
                <a:cs typeface="Century Gothic"/>
                <a:sym typeface="Century Gothic"/>
              </a:rPr>
              <a:t>The Director or designee shall</a:t>
            </a:r>
            <a:r>
              <a:rPr lang="en" sz="2301">
                <a:solidFill>
                  <a:schemeClr val="dk1"/>
                </a:solidFill>
                <a:latin typeface="Century Gothic"/>
                <a:ea typeface="Century Gothic"/>
                <a:cs typeface="Century Gothic"/>
                <a:sym typeface="Century Gothic"/>
              </a:rPr>
              <a:t> apply the selection criteria and consider each work as a whole. </a:t>
            </a:r>
            <a:r>
              <a:rPr b="1" lang="en" sz="2301">
                <a:solidFill>
                  <a:srgbClr val="FFFF00"/>
                </a:solidFill>
                <a:latin typeface="Century Gothic"/>
                <a:ea typeface="Century Gothic"/>
                <a:cs typeface="Century Gothic"/>
                <a:sym typeface="Century Gothic"/>
              </a:rPr>
              <a:t>Excerpts will not be assessed out of context.</a:t>
            </a:r>
            <a:endParaRPr b="1" sz="2301">
              <a:solidFill>
                <a:srgbClr val="FFFF00"/>
              </a:solidFill>
              <a:latin typeface="Century Gothic"/>
              <a:ea typeface="Century Gothic"/>
              <a:cs typeface="Century Gothic"/>
              <a:sym typeface="Century Gothic"/>
            </a:endParaRPr>
          </a:p>
          <a:p>
            <a:pPr indent="-374771" lvl="0" marL="457200" rtl="0" algn="l">
              <a:lnSpc>
                <a:spcPct val="100000"/>
              </a:lnSpc>
              <a:spcBef>
                <a:spcPts val="1000"/>
              </a:spcBef>
              <a:spcAft>
                <a:spcPts val="0"/>
              </a:spcAft>
              <a:buClr>
                <a:schemeClr val="lt2"/>
              </a:buClr>
              <a:buSzPts val="2302"/>
              <a:buFont typeface="Century Gothic"/>
              <a:buChar char="●"/>
            </a:pPr>
            <a:r>
              <a:rPr lang="en" sz="2301">
                <a:solidFill>
                  <a:schemeClr val="lt2"/>
                </a:solidFill>
                <a:latin typeface="Century Gothic"/>
                <a:ea typeface="Century Gothic"/>
                <a:cs typeface="Century Gothic"/>
                <a:sym typeface="Century Gothic"/>
              </a:rPr>
              <a:t>The policy should </a:t>
            </a:r>
            <a:r>
              <a:rPr lang="en" sz="2301">
                <a:solidFill>
                  <a:srgbClr val="FFFF00"/>
                </a:solidFill>
                <a:latin typeface="Century Gothic"/>
                <a:ea typeface="Century Gothic"/>
                <a:cs typeface="Century Gothic"/>
                <a:sym typeface="Century Gothic"/>
              </a:rPr>
              <a:t>specify who will notify the patron and by when</a:t>
            </a:r>
            <a:r>
              <a:rPr lang="en" sz="2301">
                <a:solidFill>
                  <a:schemeClr val="lt2"/>
                </a:solidFill>
                <a:latin typeface="Century Gothic"/>
                <a:ea typeface="Century Gothic"/>
                <a:cs typeface="Century Gothic"/>
                <a:sym typeface="Century Gothic"/>
              </a:rPr>
              <a:t>. </a:t>
            </a:r>
            <a:r>
              <a:rPr i="1" lang="en" sz="2301">
                <a:solidFill>
                  <a:schemeClr val="lt2"/>
                </a:solidFill>
                <a:latin typeface="Century Gothic"/>
                <a:ea typeface="Century Gothic"/>
                <a:cs typeface="Century Gothic"/>
                <a:sym typeface="Century Gothic"/>
              </a:rPr>
              <a:t>Recommend that this come from the Director or Head of Acquisitions.</a:t>
            </a:r>
            <a:endParaRPr sz="2301">
              <a:solidFill>
                <a:schemeClr val="lt2"/>
              </a:solidFill>
              <a:latin typeface="Century Gothic"/>
              <a:ea typeface="Century Gothic"/>
              <a:cs typeface="Century Gothic"/>
              <a:sym typeface="Century Gothic"/>
            </a:endParaRPr>
          </a:p>
          <a:p>
            <a:pPr indent="0" lvl="0" marL="0" rtl="0" algn="l">
              <a:lnSpc>
                <a:spcPct val="100000"/>
              </a:lnSpc>
              <a:spcBef>
                <a:spcPts val="1000"/>
              </a:spcBef>
              <a:spcAft>
                <a:spcPts val="1000"/>
              </a:spcAft>
              <a:buNone/>
            </a:pPr>
            <a:r>
              <a:t/>
            </a:r>
            <a:endParaRPr sz="300">
              <a:solidFill>
                <a:schemeClr val="lt2"/>
              </a:solidFill>
              <a:latin typeface="Century Gothic"/>
              <a:ea typeface="Century Gothic"/>
              <a:cs typeface="Century Gothic"/>
              <a:sym typeface="Century Gothic"/>
            </a:endParaRPr>
          </a:p>
        </p:txBody>
      </p:sp>
      <p:sp>
        <p:nvSpPr>
          <p:cNvPr id="245" name="Google Shape;245;p47"/>
          <p:cNvSpPr txBox="1"/>
          <p:nvPr>
            <p:ph type="title"/>
          </p:nvPr>
        </p:nvSpPr>
        <p:spPr>
          <a:xfrm>
            <a:off x="311700" y="1766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5"/>
                </a:solidFill>
              </a:rPr>
              <a:t>Elements of a Good</a:t>
            </a:r>
            <a:r>
              <a:rPr lang="en">
                <a:solidFill>
                  <a:srgbClr val="FFFF00"/>
                </a:solidFill>
              </a:rPr>
              <a:t> </a:t>
            </a:r>
            <a:r>
              <a:rPr lang="en">
                <a:solidFill>
                  <a:srgbClr val="FFFF00"/>
                </a:solidFill>
                <a:highlight>
                  <a:srgbClr val="FF0000"/>
                </a:highlight>
              </a:rPr>
              <a:t>Reconsideration of Materials</a:t>
            </a:r>
            <a:r>
              <a:rPr lang="en">
                <a:solidFill>
                  <a:srgbClr val="FFFF00"/>
                </a:solidFill>
              </a:rPr>
              <a:t> policy</a:t>
            </a:r>
            <a:endParaRPr>
              <a:solidFill>
                <a:srgbClr val="FFFF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30"/>
          <p:cNvSpPr txBox="1"/>
          <p:nvPr>
            <p:ph type="ctrTitle"/>
          </p:nvPr>
        </p:nvSpPr>
        <p:spPr>
          <a:xfrm>
            <a:off x="671258" y="990800"/>
            <a:ext cx="7801500" cy="17301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133" name="Google Shape;133;p30"/>
          <p:cNvSpPr txBox="1"/>
          <p:nvPr>
            <p:ph idx="1" type="subTitle"/>
          </p:nvPr>
        </p:nvSpPr>
        <p:spPr>
          <a:xfrm>
            <a:off x="671250" y="3174876"/>
            <a:ext cx="78015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134" name="Google Shape;134;p30"/>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48"/>
          <p:cNvSpPr/>
          <p:nvPr/>
        </p:nvSpPr>
        <p:spPr>
          <a:xfrm>
            <a:off x="213075" y="1180950"/>
            <a:ext cx="8718600" cy="3567600"/>
          </a:xfrm>
          <a:prstGeom prst="roundRect">
            <a:avLst>
              <a:gd fmla="val 7269" name="adj"/>
            </a:avLst>
          </a:prstGeom>
          <a:no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48"/>
          <p:cNvSpPr txBox="1"/>
          <p:nvPr>
            <p:ph idx="1" type="body"/>
          </p:nvPr>
        </p:nvSpPr>
        <p:spPr>
          <a:xfrm>
            <a:off x="213075" y="1179975"/>
            <a:ext cx="8861100" cy="3567600"/>
          </a:xfrm>
          <a:prstGeom prst="rect">
            <a:avLst/>
          </a:prstGeom>
        </p:spPr>
        <p:txBody>
          <a:bodyPr anchorCtr="0" anchor="t" bIns="91425" lIns="91425" spcFirstLastPara="1" rIns="91425" wrap="square" tIns="91425">
            <a:noAutofit/>
          </a:bodyPr>
          <a:lstStyle/>
          <a:p>
            <a:pPr indent="-317621" lvl="0" marL="457200" rtl="0" algn="l">
              <a:lnSpc>
                <a:spcPct val="100000"/>
              </a:lnSpc>
              <a:spcBef>
                <a:spcPts val="0"/>
              </a:spcBef>
              <a:spcAft>
                <a:spcPts val="0"/>
              </a:spcAft>
              <a:buClr>
                <a:schemeClr val="lt2"/>
              </a:buClr>
              <a:buSzPts val="2302"/>
              <a:buFont typeface="Century Gothic"/>
              <a:buChar char="●"/>
            </a:pPr>
            <a:r>
              <a:rPr lang="en" sz="2301">
                <a:solidFill>
                  <a:schemeClr val="lt2"/>
                </a:solidFill>
                <a:latin typeface="Century Gothic"/>
                <a:ea typeface="Century Gothic"/>
                <a:cs typeface="Century Gothic"/>
                <a:sym typeface="Century Gothic"/>
              </a:rPr>
              <a:t>Appeal</a:t>
            </a:r>
            <a:r>
              <a:rPr lang="en" sz="2301">
                <a:solidFill>
                  <a:srgbClr val="FFFF00"/>
                </a:solidFill>
                <a:latin typeface="Century Gothic"/>
                <a:ea typeface="Century Gothic"/>
                <a:cs typeface="Century Gothic"/>
                <a:sym typeface="Century Gothic"/>
              </a:rPr>
              <a:t> should not re-litigate</a:t>
            </a:r>
            <a:r>
              <a:rPr lang="en" sz="2301">
                <a:solidFill>
                  <a:schemeClr val="lt2"/>
                </a:solidFill>
                <a:latin typeface="Century Gothic"/>
                <a:ea typeface="Century Gothic"/>
                <a:cs typeface="Century Gothic"/>
                <a:sym typeface="Century Gothic"/>
              </a:rPr>
              <a:t> the decision</a:t>
            </a:r>
            <a:endParaRPr sz="2301">
              <a:solidFill>
                <a:schemeClr val="lt2"/>
              </a:solidFill>
              <a:latin typeface="Century Gothic"/>
              <a:ea typeface="Century Gothic"/>
              <a:cs typeface="Century Gothic"/>
              <a:sym typeface="Century Gothic"/>
            </a:endParaRPr>
          </a:p>
          <a:p>
            <a:pPr indent="-317621" lvl="0" marL="457200" rtl="0" algn="l">
              <a:lnSpc>
                <a:spcPct val="100000"/>
              </a:lnSpc>
              <a:spcBef>
                <a:spcPts val="1000"/>
              </a:spcBef>
              <a:spcAft>
                <a:spcPts val="0"/>
              </a:spcAft>
              <a:buClr>
                <a:schemeClr val="lt2"/>
              </a:buClr>
              <a:buSzPts val="2302"/>
              <a:buFont typeface="Century Gothic"/>
              <a:buChar char="●"/>
            </a:pPr>
            <a:r>
              <a:rPr lang="en" sz="2301">
                <a:solidFill>
                  <a:srgbClr val="FFFF00"/>
                </a:solidFill>
                <a:latin typeface="Century Gothic"/>
                <a:ea typeface="Century Gothic"/>
                <a:cs typeface="Century Gothic"/>
                <a:sym typeface="Century Gothic"/>
              </a:rPr>
              <a:t>Appeal should focus narrowly on whether the policies and procedures were followed </a:t>
            </a:r>
            <a:r>
              <a:rPr lang="en" sz="2301">
                <a:solidFill>
                  <a:schemeClr val="lt2"/>
                </a:solidFill>
                <a:latin typeface="Century Gothic"/>
                <a:ea typeface="Century Gothic"/>
                <a:cs typeface="Century Gothic"/>
                <a:sym typeface="Century Gothic"/>
              </a:rPr>
              <a:t>by staff and Director (i.e. were selection criteria in policy appropriately applied?)</a:t>
            </a:r>
            <a:endParaRPr sz="2301">
              <a:solidFill>
                <a:schemeClr val="lt2"/>
              </a:solidFill>
              <a:latin typeface="Century Gothic"/>
              <a:ea typeface="Century Gothic"/>
              <a:cs typeface="Century Gothic"/>
              <a:sym typeface="Century Gothic"/>
            </a:endParaRPr>
          </a:p>
          <a:p>
            <a:pPr indent="-374771" lvl="1" marL="914400" rtl="0" algn="l">
              <a:lnSpc>
                <a:spcPct val="100000"/>
              </a:lnSpc>
              <a:spcBef>
                <a:spcPts val="1000"/>
              </a:spcBef>
              <a:spcAft>
                <a:spcPts val="0"/>
              </a:spcAft>
              <a:buClr>
                <a:schemeClr val="lt2"/>
              </a:buClr>
              <a:buSzPts val="2302"/>
              <a:buFont typeface="Century Gothic"/>
              <a:buChar char="○"/>
            </a:pPr>
            <a:r>
              <a:rPr lang="en" sz="2301">
                <a:solidFill>
                  <a:schemeClr val="lt2"/>
                </a:solidFill>
                <a:latin typeface="Century Gothic"/>
                <a:ea typeface="Century Gothic"/>
                <a:cs typeface="Century Gothic"/>
                <a:sym typeface="Century Gothic"/>
              </a:rPr>
              <a:t>If they were followed, the decision should be upheld.</a:t>
            </a:r>
            <a:endParaRPr sz="2301">
              <a:solidFill>
                <a:schemeClr val="lt2"/>
              </a:solidFill>
              <a:latin typeface="Century Gothic"/>
              <a:ea typeface="Century Gothic"/>
              <a:cs typeface="Century Gothic"/>
              <a:sym typeface="Century Gothic"/>
            </a:endParaRPr>
          </a:p>
          <a:p>
            <a:pPr indent="-374771" lvl="1" marL="914400" rtl="0" algn="l">
              <a:lnSpc>
                <a:spcPct val="100000"/>
              </a:lnSpc>
              <a:spcBef>
                <a:spcPts val="1000"/>
              </a:spcBef>
              <a:spcAft>
                <a:spcPts val="0"/>
              </a:spcAft>
              <a:buClr>
                <a:schemeClr val="lt2"/>
              </a:buClr>
              <a:buSzPts val="2302"/>
              <a:buFont typeface="Century Gothic"/>
              <a:buChar char="○"/>
            </a:pPr>
            <a:r>
              <a:rPr lang="en" sz="2301">
                <a:solidFill>
                  <a:schemeClr val="lt2"/>
                </a:solidFill>
                <a:latin typeface="Century Gothic"/>
                <a:ea typeface="Century Gothic"/>
                <a:cs typeface="Century Gothic"/>
                <a:sym typeface="Century Gothic"/>
              </a:rPr>
              <a:t>If they were not followed, Board should “remand” to Director to reconsider the request.</a:t>
            </a:r>
            <a:endParaRPr sz="2301">
              <a:solidFill>
                <a:schemeClr val="lt2"/>
              </a:solidFill>
              <a:latin typeface="Century Gothic"/>
              <a:ea typeface="Century Gothic"/>
              <a:cs typeface="Century Gothic"/>
              <a:sym typeface="Century Gothic"/>
            </a:endParaRPr>
          </a:p>
          <a:p>
            <a:pPr indent="-317621" lvl="0" marL="457200" rtl="0" algn="l">
              <a:lnSpc>
                <a:spcPct val="100000"/>
              </a:lnSpc>
              <a:spcBef>
                <a:spcPts val="1000"/>
              </a:spcBef>
              <a:spcAft>
                <a:spcPts val="0"/>
              </a:spcAft>
              <a:buClr>
                <a:schemeClr val="lt2"/>
              </a:buClr>
              <a:buSzPts val="2302"/>
              <a:buFont typeface="Century Gothic"/>
              <a:buChar char="●"/>
            </a:pPr>
            <a:r>
              <a:rPr lang="en" sz="2301">
                <a:solidFill>
                  <a:schemeClr val="lt2"/>
                </a:solidFill>
                <a:latin typeface="Century Gothic"/>
                <a:ea typeface="Century Gothic"/>
                <a:cs typeface="Century Gothic"/>
                <a:sym typeface="Century Gothic"/>
              </a:rPr>
              <a:t>Appeals are a possible </a:t>
            </a:r>
            <a:r>
              <a:rPr lang="en" sz="2301">
                <a:solidFill>
                  <a:srgbClr val="FFFF00"/>
                </a:solidFill>
                <a:latin typeface="Century Gothic"/>
                <a:ea typeface="Century Gothic"/>
                <a:cs typeface="Century Gothic"/>
                <a:sym typeface="Century Gothic"/>
              </a:rPr>
              <a:t>danger zone for the board</a:t>
            </a:r>
            <a:endParaRPr sz="2301">
              <a:solidFill>
                <a:srgbClr val="FFFF00"/>
              </a:solidFill>
              <a:latin typeface="Century Gothic"/>
              <a:ea typeface="Century Gothic"/>
              <a:cs typeface="Century Gothic"/>
              <a:sym typeface="Century Gothic"/>
            </a:endParaRPr>
          </a:p>
          <a:p>
            <a:pPr indent="0" lvl="0" marL="0" rtl="0" algn="l">
              <a:lnSpc>
                <a:spcPct val="100000"/>
              </a:lnSpc>
              <a:spcBef>
                <a:spcPts val="1000"/>
              </a:spcBef>
              <a:spcAft>
                <a:spcPts val="0"/>
              </a:spcAft>
              <a:buNone/>
            </a:pPr>
            <a:r>
              <a:t/>
            </a:r>
            <a:endParaRPr sz="2101">
              <a:solidFill>
                <a:schemeClr val="lt2"/>
              </a:solidFill>
              <a:latin typeface="Century Gothic"/>
              <a:ea typeface="Century Gothic"/>
              <a:cs typeface="Century Gothic"/>
              <a:sym typeface="Century Gothic"/>
            </a:endParaRPr>
          </a:p>
          <a:p>
            <a:pPr indent="0" lvl="0" marL="0" rtl="0" algn="l">
              <a:lnSpc>
                <a:spcPct val="95000"/>
              </a:lnSpc>
              <a:spcBef>
                <a:spcPts val="1000"/>
              </a:spcBef>
              <a:spcAft>
                <a:spcPts val="0"/>
              </a:spcAft>
              <a:buSzPts val="275"/>
              <a:buNone/>
            </a:pPr>
            <a:r>
              <a:t/>
            </a:r>
            <a:endParaRPr sz="425">
              <a:solidFill>
                <a:schemeClr val="lt2"/>
              </a:solidFill>
              <a:latin typeface="Century Gothic"/>
              <a:ea typeface="Century Gothic"/>
              <a:cs typeface="Century Gothic"/>
              <a:sym typeface="Century Gothic"/>
            </a:endParaRPr>
          </a:p>
          <a:p>
            <a:pPr indent="0" lvl="0" marL="0" rtl="0" algn="l">
              <a:lnSpc>
                <a:spcPct val="95000"/>
              </a:lnSpc>
              <a:spcBef>
                <a:spcPts val="1200"/>
              </a:spcBef>
              <a:spcAft>
                <a:spcPts val="1200"/>
              </a:spcAft>
              <a:buSzPts val="275"/>
              <a:buNone/>
            </a:pPr>
            <a:r>
              <a:t/>
            </a:r>
            <a:endParaRPr sz="425">
              <a:solidFill>
                <a:schemeClr val="lt2"/>
              </a:solidFill>
              <a:latin typeface="Century Gothic"/>
              <a:ea typeface="Century Gothic"/>
              <a:cs typeface="Century Gothic"/>
              <a:sym typeface="Century Gothic"/>
            </a:endParaRPr>
          </a:p>
        </p:txBody>
      </p:sp>
      <p:sp>
        <p:nvSpPr>
          <p:cNvPr id="252" name="Google Shape;252;p48"/>
          <p:cNvSpPr txBox="1"/>
          <p:nvPr>
            <p:ph type="title"/>
          </p:nvPr>
        </p:nvSpPr>
        <p:spPr>
          <a:xfrm>
            <a:off x="311700" y="2528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5"/>
                </a:solidFill>
              </a:rPr>
              <a:t>Appropriate Application of </a:t>
            </a:r>
            <a:r>
              <a:rPr lang="en">
                <a:solidFill>
                  <a:srgbClr val="FFFF00"/>
                </a:solidFill>
              </a:rPr>
              <a:t> </a:t>
            </a:r>
            <a:r>
              <a:rPr lang="en">
                <a:solidFill>
                  <a:srgbClr val="FFFF00"/>
                </a:solidFill>
                <a:highlight>
                  <a:srgbClr val="FF0000"/>
                </a:highlight>
              </a:rPr>
              <a:t>Reconsideration of Materials</a:t>
            </a:r>
            <a:r>
              <a:rPr lang="en">
                <a:solidFill>
                  <a:srgbClr val="FFFF00"/>
                </a:solidFill>
              </a:rPr>
              <a:t> policy</a:t>
            </a:r>
            <a:endParaRPr>
              <a:solidFill>
                <a:srgbClr val="FFFF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49"/>
          <p:cNvSpPr/>
          <p:nvPr/>
        </p:nvSpPr>
        <p:spPr>
          <a:xfrm>
            <a:off x="213075" y="1180950"/>
            <a:ext cx="8718600" cy="3567600"/>
          </a:xfrm>
          <a:prstGeom prst="roundRect">
            <a:avLst>
              <a:gd fmla="val 7269" name="adj"/>
            </a:avLst>
          </a:prstGeom>
          <a:no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49"/>
          <p:cNvSpPr txBox="1"/>
          <p:nvPr>
            <p:ph type="title"/>
          </p:nvPr>
        </p:nvSpPr>
        <p:spPr>
          <a:xfrm>
            <a:off x="311700" y="3290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5"/>
                </a:solidFill>
              </a:rPr>
              <a:t>Appropriate Application of </a:t>
            </a:r>
            <a:r>
              <a:rPr lang="en">
                <a:solidFill>
                  <a:srgbClr val="FFFF00"/>
                </a:solidFill>
              </a:rPr>
              <a:t> </a:t>
            </a:r>
            <a:r>
              <a:rPr lang="en">
                <a:solidFill>
                  <a:srgbClr val="FFFF00"/>
                </a:solidFill>
                <a:highlight>
                  <a:srgbClr val="FF0000"/>
                </a:highlight>
              </a:rPr>
              <a:t>Reconsideration of Materials</a:t>
            </a:r>
            <a:r>
              <a:rPr lang="en">
                <a:solidFill>
                  <a:srgbClr val="FFFF00"/>
                </a:solidFill>
              </a:rPr>
              <a:t> policy</a:t>
            </a:r>
            <a:endParaRPr>
              <a:solidFill>
                <a:srgbClr val="FFFF00"/>
              </a:solidFill>
            </a:endParaRPr>
          </a:p>
        </p:txBody>
      </p:sp>
      <p:sp>
        <p:nvSpPr>
          <p:cNvPr id="259" name="Google Shape;259;p49"/>
          <p:cNvSpPr txBox="1"/>
          <p:nvPr>
            <p:ph idx="1" type="body"/>
          </p:nvPr>
        </p:nvSpPr>
        <p:spPr>
          <a:xfrm>
            <a:off x="213075" y="1179975"/>
            <a:ext cx="8861100" cy="3567600"/>
          </a:xfrm>
          <a:prstGeom prst="rect">
            <a:avLst/>
          </a:prstGeom>
        </p:spPr>
        <p:txBody>
          <a:bodyPr anchorCtr="0" anchor="t" bIns="91425" lIns="91425" spcFirstLastPara="1" rIns="91425" wrap="square" tIns="91425">
            <a:noAutofit/>
          </a:bodyPr>
          <a:lstStyle/>
          <a:p>
            <a:pPr indent="-317621" lvl="0" marL="457200" rtl="0" algn="l">
              <a:lnSpc>
                <a:spcPct val="100000"/>
              </a:lnSpc>
              <a:spcBef>
                <a:spcPts val="0"/>
              </a:spcBef>
              <a:spcAft>
                <a:spcPts val="0"/>
              </a:spcAft>
              <a:buClr>
                <a:schemeClr val="lt2"/>
              </a:buClr>
              <a:buSzPts val="2302"/>
              <a:buFont typeface="Century Gothic"/>
              <a:buChar char="●"/>
            </a:pPr>
            <a:r>
              <a:rPr lang="en" sz="2301">
                <a:solidFill>
                  <a:schemeClr val="lt2"/>
                </a:solidFill>
                <a:latin typeface="Century Gothic"/>
                <a:ea typeface="Century Gothic"/>
                <a:cs typeface="Century Gothic"/>
                <a:sym typeface="Century Gothic"/>
              </a:rPr>
              <a:t>Appeal</a:t>
            </a:r>
            <a:r>
              <a:rPr lang="en" sz="2301">
                <a:solidFill>
                  <a:srgbClr val="FFFF00"/>
                </a:solidFill>
                <a:latin typeface="Century Gothic"/>
                <a:ea typeface="Century Gothic"/>
                <a:cs typeface="Century Gothic"/>
                <a:sym typeface="Century Gothic"/>
              </a:rPr>
              <a:t> should not re-litigate</a:t>
            </a:r>
            <a:r>
              <a:rPr lang="en" sz="2301">
                <a:solidFill>
                  <a:schemeClr val="lt2"/>
                </a:solidFill>
                <a:latin typeface="Century Gothic"/>
                <a:ea typeface="Century Gothic"/>
                <a:cs typeface="Century Gothic"/>
                <a:sym typeface="Century Gothic"/>
              </a:rPr>
              <a:t> the decision</a:t>
            </a:r>
            <a:endParaRPr sz="2301">
              <a:solidFill>
                <a:schemeClr val="lt2"/>
              </a:solidFill>
              <a:latin typeface="Century Gothic"/>
              <a:ea typeface="Century Gothic"/>
              <a:cs typeface="Century Gothic"/>
              <a:sym typeface="Century Gothic"/>
            </a:endParaRPr>
          </a:p>
          <a:p>
            <a:pPr indent="-317621" lvl="0" marL="457200" rtl="0" algn="l">
              <a:lnSpc>
                <a:spcPct val="100000"/>
              </a:lnSpc>
              <a:spcBef>
                <a:spcPts val="1000"/>
              </a:spcBef>
              <a:spcAft>
                <a:spcPts val="0"/>
              </a:spcAft>
              <a:buClr>
                <a:schemeClr val="lt2"/>
              </a:buClr>
              <a:buSzPts val="2302"/>
              <a:buFont typeface="Century Gothic"/>
              <a:buChar char="●"/>
            </a:pPr>
            <a:r>
              <a:rPr lang="en" sz="2301">
                <a:solidFill>
                  <a:srgbClr val="FFFF00"/>
                </a:solidFill>
                <a:latin typeface="Century Gothic"/>
                <a:ea typeface="Century Gothic"/>
                <a:cs typeface="Century Gothic"/>
                <a:sym typeface="Century Gothic"/>
              </a:rPr>
              <a:t>Appeal should focus narrowly on whether the policies and procedures were followed </a:t>
            </a:r>
            <a:r>
              <a:rPr lang="en" sz="2301">
                <a:solidFill>
                  <a:schemeClr val="lt2"/>
                </a:solidFill>
                <a:latin typeface="Century Gothic"/>
                <a:ea typeface="Century Gothic"/>
                <a:cs typeface="Century Gothic"/>
                <a:sym typeface="Century Gothic"/>
              </a:rPr>
              <a:t>by staff and Director (i.e. were selection criteria in policy appropriately applied?)</a:t>
            </a:r>
            <a:endParaRPr sz="2301">
              <a:solidFill>
                <a:schemeClr val="lt2"/>
              </a:solidFill>
              <a:latin typeface="Century Gothic"/>
              <a:ea typeface="Century Gothic"/>
              <a:cs typeface="Century Gothic"/>
              <a:sym typeface="Century Gothic"/>
            </a:endParaRPr>
          </a:p>
          <a:p>
            <a:pPr indent="-374771" lvl="1" marL="914400" rtl="0" algn="l">
              <a:lnSpc>
                <a:spcPct val="100000"/>
              </a:lnSpc>
              <a:spcBef>
                <a:spcPts val="1000"/>
              </a:spcBef>
              <a:spcAft>
                <a:spcPts val="0"/>
              </a:spcAft>
              <a:buClr>
                <a:schemeClr val="lt2"/>
              </a:buClr>
              <a:buSzPts val="2302"/>
              <a:buFont typeface="Century Gothic"/>
              <a:buChar char="○"/>
            </a:pPr>
            <a:r>
              <a:rPr lang="en" sz="2301">
                <a:solidFill>
                  <a:schemeClr val="lt2"/>
                </a:solidFill>
                <a:latin typeface="Century Gothic"/>
                <a:ea typeface="Century Gothic"/>
                <a:cs typeface="Century Gothic"/>
                <a:sym typeface="Century Gothic"/>
              </a:rPr>
              <a:t>If they were followed, the decision should be upheld.</a:t>
            </a:r>
            <a:endParaRPr sz="2301">
              <a:solidFill>
                <a:schemeClr val="lt2"/>
              </a:solidFill>
              <a:latin typeface="Century Gothic"/>
              <a:ea typeface="Century Gothic"/>
              <a:cs typeface="Century Gothic"/>
              <a:sym typeface="Century Gothic"/>
            </a:endParaRPr>
          </a:p>
          <a:p>
            <a:pPr indent="-374771" lvl="1" marL="914400" rtl="0" algn="l">
              <a:lnSpc>
                <a:spcPct val="100000"/>
              </a:lnSpc>
              <a:spcBef>
                <a:spcPts val="1000"/>
              </a:spcBef>
              <a:spcAft>
                <a:spcPts val="0"/>
              </a:spcAft>
              <a:buClr>
                <a:schemeClr val="lt2"/>
              </a:buClr>
              <a:buSzPts val="2302"/>
              <a:buFont typeface="Century Gothic"/>
              <a:buChar char="○"/>
            </a:pPr>
            <a:r>
              <a:rPr lang="en" sz="2301">
                <a:solidFill>
                  <a:schemeClr val="lt2"/>
                </a:solidFill>
                <a:latin typeface="Century Gothic"/>
                <a:ea typeface="Century Gothic"/>
                <a:cs typeface="Century Gothic"/>
                <a:sym typeface="Century Gothic"/>
              </a:rPr>
              <a:t>If they were not followed, Board should “remand” to Director to reconsider the request.</a:t>
            </a:r>
            <a:endParaRPr sz="2301">
              <a:solidFill>
                <a:schemeClr val="lt2"/>
              </a:solidFill>
              <a:latin typeface="Century Gothic"/>
              <a:ea typeface="Century Gothic"/>
              <a:cs typeface="Century Gothic"/>
              <a:sym typeface="Century Gothic"/>
            </a:endParaRPr>
          </a:p>
          <a:p>
            <a:pPr indent="-317621" lvl="0" marL="457200" rtl="0" algn="l">
              <a:lnSpc>
                <a:spcPct val="100000"/>
              </a:lnSpc>
              <a:spcBef>
                <a:spcPts val="1000"/>
              </a:spcBef>
              <a:spcAft>
                <a:spcPts val="0"/>
              </a:spcAft>
              <a:buClr>
                <a:schemeClr val="lt2"/>
              </a:buClr>
              <a:buSzPts val="2302"/>
              <a:buFont typeface="Century Gothic"/>
              <a:buChar char="●"/>
            </a:pPr>
            <a:r>
              <a:rPr lang="en" sz="2301">
                <a:solidFill>
                  <a:schemeClr val="lt2"/>
                </a:solidFill>
                <a:latin typeface="Century Gothic"/>
                <a:ea typeface="Century Gothic"/>
                <a:cs typeface="Century Gothic"/>
                <a:sym typeface="Century Gothic"/>
              </a:rPr>
              <a:t>Appeals are a possible </a:t>
            </a:r>
            <a:r>
              <a:rPr lang="en" sz="2301">
                <a:solidFill>
                  <a:srgbClr val="FFFF00"/>
                </a:solidFill>
                <a:latin typeface="Century Gothic"/>
                <a:ea typeface="Century Gothic"/>
                <a:cs typeface="Century Gothic"/>
                <a:sym typeface="Century Gothic"/>
              </a:rPr>
              <a:t>danger zone for the board</a:t>
            </a:r>
            <a:endParaRPr sz="2301">
              <a:solidFill>
                <a:srgbClr val="FFFF00"/>
              </a:solidFill>
              <a:latin typeface="Century Gothic"/>
              <a:ea typeface="Century Gothic"/>
              <a:cs typeface="Century Gothic"/>
              <a:sym typeface="Century Gothic"/>
            </a:endParaRPr>
          </a:p>
          <a:p>
            <a:pPr indent="0" lvl="0" marL="0" rtl="0" algn="l">
              <a:lnSpc>
                <a:spcPct val="100000"/>
              </a:lnSpc>
              <a:spcBef>
                <a:spcPts val="1000"/>
              </a:spcBef>
              <a:spcAft>
                <a:spcPts val="0"/>
              </a:spcAft>
              <a:buNone/>
            </a:pPr>
            <a:r>
              <a:t/>
            </a:r>
            <a:endParaRPr sz="2101">
              <a:solidFill>
                <a:schemeClr val="lt2"/>
              </a:solidFill>
              <a:latin typeface="Century Gothic"/>
              <a:ea typeface="Century Gothic"/>
              <a:cs typeface="Century Gothic"/>
              <a:sym typeface="Century Gothic"/>
            </a:endParaRPr>
          </a:p>
          <a:p>
            <a:pPr indent="0" lvl="0" marL="0" rtl="0" algn="l">
              <a:lnSpc>
                <a:spcPct val="95000"/>
              </a:lnSpc>
              <a:spcBef>
                <a:spcPts val="1000"/>
              </a:spcBef>
              <a:spcAft>
                <a:spcPts val="0"/>
              </a:spcAft>
              <a:buSzPts val="275"/>
              <a:buNone/>
            </a:pPr>
            <a:r>
              <a:t/>
            </a:r>
            <a:endParaRPr sz="425">
              <a:solidFill>
                <a:schemeClr val="lt2"/>
              </a:solidFill>
              <a:latin typeface="Century Gothic"/>
              <a:ea typeface="Century Gothic"/>
              <a:cs typeface="Century Gothic"/>
              <a:sym typeface="Century Gothic"/>
            </a:endParaRPr>
          </a:p>
          <a:p>
            <a:pPr indent="0" lvl="0" marL="0" rtl="0" algn="l">
              <a:lnSpc>
                <a:spcPct val="95000"/>
              </a:lnSpc>
              <a:spcBef>
                <a:spcPts val="1200"/>
              </a:spcBef>
              <a:spcAft>
                <a:spcPts val="1200"/>
              </a:spcAft>
              <a:buSzPts val="275"/>
              <a:buNone/>
            </a:pPr>
            <a:r>
              <a:t/>
            </a:r>
            <a:endParaRPr sz="425">
              <a:solidFill>
                <a:schemeClr val="lt2"/>
              </a:solidFill>
              <a:latin typeface="Century Gothic"/>
              <a:ea typeface="Century Gothic"/>
              <a:cs typeface="Century Gothic"/>
              <a:sym typeface="Century Gothic"/>
            </a:endParaRPr>
          </a:p>
        </p:txBody>
      </p:sp>
      <p:sp>
        <p:nvSpPr>
          <p:cNvPr id="260" name="Google Shape;260;p49"/>
          <p:cNvSpPr txBox="1"/>
          <p:nvPr/>
        </p:nvSpPr>
        <p:spPr>
          <a:xfrm>
            <a:off x="311700" y="1363950"/>
            <a:ext cx="8520600" cy="3201600"/>
          </a:xfrm>
          <a:prstGeom prst="rect">
            <a:avLst/>
          </a:prstGeom>
          <a:noFill/>
          <a:ln>
            <a:noFill/>
          </a:ln>
          <a:effectLst>
            <a:outerShdw blurRad="142875" rotWithShape="0" algn="bl" dir="5400000" dist="38100">
              <a:srgbClr val="000000">
                <a:alpha val="19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 sz="9800">
                <a:solidFill>
                  <a:srgbClr val="FF0000"/>
                </a:solidFill>
                <a:latin typeface="Georgia"/>
                <a:ea typeface="Georgia"/>
                <a:cs typeface="Georgia"/>
                <a:sym typeface="Georgia"/>
              </a:rPr>
              <a:t>DANGER ZONE</a:t>
            </a:r>
            <a:endParaRPr b="1" sz="9800">
              <a:solidFill>
                <a:srgbClr val="FF0000"/>
              </a:solidFill>
              <a:latin typeface="Georgia"/>
              <a:ea typeface="Georgia"/>
              <a:cs typeface="Georgia"/>
              <a:sym typeface="Georgia"/>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50"/>
          <p:cNvSpPr txBox="1"/>
          <p:nvPr/>
        </p:nvSpPr>
        <p:spPr>
          <a:xfrm>
            <a:off x="0" y="1761250"/>
            <a:ext cx="9144000" cy="1354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800">
                <a:solidFill>
                  <a:srgbClr val="FFFF00"/>
                </a:solidFill>
                <a:latin typeface="Century Gothic"/>
                <a:ea typeface="Century Gothic"/>
                <a:cs typeface="Century Gothic"/>
                <a:sym typeface="Century Gothic"/>
              </a:rPr>
              <a:t>Effective Messaging</a:t>
            </a:r>
            <a:endParaRPr sz="3800">
              <a:solidFill>
                <a:srgbClr val="FFFF00"/>
              </a:solidFill>
              <a:latin typeface="Century Gothic"/>
              <a:ea typeface="Century Gothic"/>
              <a:cs typeface="Century Gothic"/>
              <a:sym typeface="Century Gothic"/>
            </a:endParaRPr>
          </a:p>
          <a:p>
            <a:pPr indent="0" lvl="0" marL="0" rtl="0" algn="ctr">
              <a:spcBef>
                <a:spcPts val="0"/>
              </a:spcBef>
              <a:spcAft>
                <a:spcPts val="0"/>
              </a:spcAft>
              <a:buNone/>
            </a:pPr>
            <a:r>
              <a:rPr lang="en" sz="3800">
                <a:solidFill>
                  <a:schemeClr val="accent4"/>
                </a:solidFill>
                <a:latin typeface="Century Gothic"/>
                <a:ea typeface="Century Gothic"/>
                <a:cs typeface="Century Gothic"/>
                <a:sym typeface="Century Gothic"/>
              </a:rPr>
              <a:t>Requires us to speak their language</a:t>
            </a:r>
            <a:endParaRPr sz="3800">
              <a:solidFill>
                <a:schemeClr val="accent4"/>
              </a:solidFill>
              <a:latin typeface="Century Gothic"/>
              <a:ea typeface="Century Gothic"/>
              <a:cs typeface="Century Gothic"/>
              <a:sym typeface="Century Gothic"/>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51"/>
          <p:cNvSpPr/>
          <p:nvPr/>
        </p:nvSpPr>
        <p:spPr>
          <a:xfrm>
            <a:off x="457125" y="3803400"/>
            <a:ext cx="8229600" cy="1237200"/>
          </a:xfrm>
          <a:prstGeom prst="roundRect">
            <a:avLst>
              <a:gd fmla="val 16667" name="adj"/>
            </a:avLst>
          </a:prstGeom>
          <a:solidFill>
            <a:srgbClr val="4F81BD"/>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271" name="Google Shape;271;p51"/>
          <p:cNvSpPr/>
          <p:nvPr/>
        </p:nvSpPr>
        <p:spPr>
          <a:xfrm>
            <a:off x="528750" y="1664000"/>
            <a:ext cx="5034600" cy="19968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lt1"/>
              </a:buClr>
              <a:buSzPts val="4800"/>
              <a:buFont typeface="Arial"/>
              <a:buNone/>
            </a:pPr>
            <a:r>
              <a:rPr b="0" i="0" lang="en" sz="3400" u="none" cap="none" strike="noStrike">
                <a:solidFill>
                  <a:schemeClr val="dk1"/>
                </a:solidFill>
                <a:latin typeface="Century Gothic"/>
                <a:ea typeface="Century Gothic"/>
                <a:cs typeface="Century Gothic"/>
                <a:sym typeface="Century Gothic"/>
              </a:rPr>
              <a:t>We have to tailor our </a:t>
            </a:r>
            <a:r>
              <a:rPr lang="en" sz="3400">
                <a:solidFill>
                  <a:schemeClr val="dk1"/>
                </a:solidFill>
                <a:latin typeface="Century Gothic"/>
                <a:ea typeface="Century Gothic"/>
                <a:cs typeface="Century Gothic"/>
                <a:sym typeface="Century Gothic"/>
              </a:rPr>
              <a:t>message</a:t>
            </a:r>
            <a:r>
              <a:rPr b="0" i="0" lang="en" sz="3400" u="none" cap="none" strike="noStrike">
                <a:solidFill>
                  <a:schemeClr val="dk1"/>
                </a:solidFill>
                <a:latin typeface="Century Gothic"/>
                <a:ea typeface="Century Gothic"/>
                <a:cs typeface="Century Gothic"/>
                <a:sym typeface="Century Gothic"/>
              </a:rPr>
              <a:t> to the audience in front of us.</a:t>
            </a:r>
            <a:r>
              <a:rPr b="0" i="0" lang="en" sz="3400" u="none" cap="none" strike="noStrike">
                <a:solidFill>
                  <a:schemeClr val="accent2"/>
                </a:solidFill>
                <a:latin typeface="Century Gothic"/>
                <a:ea typeface="Century Gothic"/>
                <a:cs typeface="Century Gothic"/>
                <a:sym typeface="Century Gothic"/>
              </a:rPr>
              <a:t> </a:t>
            </a:r>
            <a:endParaRPr b="0" i="0" sz="600" u="none" cap="none" strike="noStrike">
              <a:solidFill>
                <a:schemeClr val="accent2"/>
              </a:solidFill>
              <a:latin typeface="Century Gothic"/>
              <a:ea typeface="Century Gothic"/>
              <a:cs typeface="Century Gothic"/>
              <a:sym typeface="Century Gothic"/>
            </a:endParaRPr>
          </a:p>
        </p:txBody>
      </p:sp>
      <p:sp>
        <p:nvSpPr>
          <p:cNvPr id="272" name="Google Shape;272;p51"/>
          <p:cNvSpPr/>
          <p:nvPr/>
        </p:nvSpPr>
        <p:spPr>
          <a:xfrm>
            <a:off x="457200" y="536847"/>
            <a:ext cx="8229600" cy="653700"/>
          </a:xfrm>
          <a:prstGeom prst="rect">
            <a:avLst/>
          </a:prstGeom>
          <a:noFill/>
          <a:ln>
            <a:noFill/>
          </a:ln>
        </p:spPr>
        <p:txBody>
          <a:bodyPr anchorCtr="0" anchor="b" bIns="45700" lIns="91425" spcFirstLastPara="1" rIns="91425" wrap="square" tIns="45700">
            <a:noAutofit/>
          </a:bodyPr>
          <a:lstStyle/>
          <a:p>
            <a:pPr indent="0" lvl="0" marL="0" marR="0" rtl="0" algn="ctr">
              <a:spcBef>
                <a:spcPts val="0"/>
              </a:spcBef>
              <a:spcAft>
                <a:spcPts val="0"/>
              </a:spcAft>
              <a:buClr>
                <a:srgbClr val="FFFF00"/>
              </a:buClr>
              <a:buSzPts val="4400"/>
              <a:buFont typeface="Century Gothic"/>
              <a:buNone/>
            </a:pPr>
            <a:r>
              <a:rPr i="0" lang="en" sz="3700" u="none" cap="none" strike="noStrike">
                <a:solidFill>
                  <a:srgbClr val="FFFF00"/>
                </a:solidFill>
                <a:latin typeface="Century Gothic"/>
                <a:ea typeface="Century Gothic"/>
                <a:cs typeface="Century Gothic"/>
                <a:sym typeface="Century Gothic"/>
              </a:rPr>
              <a:t>Framing our</a:t>
            </a:r>
            <a:r>
              <a:rPr lang="en" sz="3700">
                <a:solidFill>
                  <a:srgbClr val="FFFF00"/>
                </a:solidFill>
                <a:latin typeface="Century Gothic"/>
                <a:ea typeface="Century Gothic"/>
                <a:cs typeface="Century Gothic"/>
                <a:sym typeface="Century Gothic"/>
              </a:rPr>
              <a:t> Message</a:t>
            </a:r>
            <a:br>
              <a:rPr lang="en" sz="3700">
                <a:solidFill>
                  <a:srgbClr val="FFFF00"/>
                </a:solidFill>
                <a:latin typeface="Century Gothic"/>
                <a:ea typeface="Century Gothic"/>
                <a:cs typeface="Century Gothic"/>
                <a:sym typeface="Century Gothic"/>
              </a:rPr>
            </a:br>
            <a:r>
              <a:rPr lang="en" sz="2800">
                <a:solidFill>
                  <a:schemeClr val="dk1"/>
                </a:solidFill>
                <a:latin typeface="Century Gothic"/>
                <a:ea typeface="Century Gothic"/>
                <a:cs typeface="Century Gothic"/>
                <a:sym typeface="Century Gothic"/>
              </a:rPr>
              <a:t>Three Languages of Politics</a:t>
            </a:r>
            <a:endParaRPr sz="700">
              <a:solidFill>
                <a:schemeClr val="dk1"/>
              </a:solidFill>
            </a:endParaRPr>
          </a:p>
        </p:txBody>
      </p:sp>
      <p:pic>
        <p:nvPicPr>
          <p:cNvPr descr="5187446637_609ea13f7d_b" id="273" name="Google Shape;273;p51"/>
          <p:cNvPicPr preferRelativeResize="0"/>
          <p:nvPr/>
        </p:nvPicPr>
        <p:blipFill rotWithShape="1">
          <a:blip r:embed="rId3">
            <a:alphaModFix/>
          </a:blip>
          <a:srcRect b="2343" l="23066" r="11178" t="813"/>
          <a:stretch/>
        </p:blipFill>
        <p:spPr>
          <a:xfrm>
            <a:off x="5717001" y="1485900"/>
            <a:ext cx="2969800" cy="2134549"/>
          </a:xfrm>
          <a:prstGeom prst="rect">
            <a:avLst/>
          </a:prstGeom>
          <a:noFill/>
          <a:ln>
            <a:noFill/>
          </a:ln>
        </p:spPr>
      </p:pic>
      <p:sp>
        <p:nvSpPr>
          <p:cNvPr id="274" name="Google Shape;274;p51"/>
          <p:cNvSpPr/>
          <p:nvPr/>
        </p:nvSpPr>
        <p:spPr>
          <a:xfrm>
            <a:off x="528750" y="3905625"/>
            <a:ext cx="8086500" cy="1088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 sz="2700" u="none" cap="none" strike="noStrike">
                <a:solidFill>
                  <a:srgbClr val="FFFF00"/>
                </a:solidFill>
                <a:latin typeface="Century Gothic"/>
                <a:ea typeface="Century Gothic"/>
                <a:cs typeface="Century Gothic"/>
                <a:sym typeface="Century Gothic"/>
              </a:rPr>
              <a:t>Not every</a:t>
            </a:r>
            <a:r>
              <a:rPr lang="en" sz="2700">
                <a:solidFill>
                  <a:srgbClr val="FFFF00"/>
                </a:solidFill>
                <a:latin typeface="Century Gothic"/>
                <a:ea typeface="Century Gothic"/>
                <a:cs typeface="Century Gothic"/>
                <a:sym typeface="Century Gothic"/>
              </a:rPr>
              <a:t> person </a:t>
            </a:r>
            <a:r>
              <a:rPr b="0" i="0" lang="en" sz="2700" u="none" cap="none" strike="noStrike">
                <a:solidFill>
                  <a:srgbClr val="FFFF00"/>
                </a:solidFill>
                <a:latin typeface="Century Gothic"/>
                <a:ea typeface="Century Gothic"/>
                <a:cs typeface="Century Gothic"/>
                <a:sym typeface="Century Gothic"/>
              </a:rPr>
              <a:t>cares about the same issues, or sees the world in the same way.</a:t>
            </a:r>
            <a:r>
              <a:rPr b="0" i="0" lang="en" sz="3200" u="none" cap="none" strike="noStrike">
                <a:solidFill>
                  <a:srgbClr val="FFFF00"/>
                </a:solidFill>
                <a:latin typeface="Century Gothic"/>
                <a:ea typeface="Century Gothic"/>
                <a:cs typeface="Century Gothic"/>
                <a:sym typeface="Century Gothic"/>
              </a:rPr>
              <a:t> </a:t>
            </a:r>
            <a:endParaRPr sz="3200">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pic>
        <p:nvPicPr>
          <p:cNvPr descr="Logo, company name&#10;&#10;Description automatically generated" id="279" name="Google Shape;279;p52"/>
          <p:cNvPicPr preferRelativeResize="0"/>
          <p:nvPr/>
        </p:nvPicPr>
        <p:blipFill rotWithShape="1">
          <a:blip r:embed="rId3">
            <a:alphaModFix amt="50000"/>
          </a:blip>
          <a:srcRect b="35119" l="8528" r="8826" t="25098"/>
          <a:stretch/>
        </p:blipFill>
        <p:spPr>
          <a:xfrm>
            <a:off x="6964449" y="103128"/>
            <a:ext cx="2115101" cy="572700"/>
          </a:xfrm>
          <a:prstGeom prst="rect">
            <a:avLst/>
          </a:prstGeom>
          <a:noFill/>
          <a:ln>
            <a:noFill/>
          </a:ln>
        </p:spPr>
      </p:pic>
      <p:sp>
        <p:nvSpPr>
          <p:cNvPr id="280" name="Google Shape;280;p52"/>
          <p:cNvSpPr txBox="1"/>
          <p:nvPr>
            <p:ph type="title"/>
          </p:nvPr>
        </p:nvSpPr>
        <p:spPr>
          <a:xfrm>
            <a:off x="457200" y="95250"/>
            <a:ext cx="8229600" cy="8574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FFFF00"/>
              </a:buClr>
              <a:buSzPts val="4400"/>
              <a:buFont typeface="Century Gothic"/>
              <a:buNone/>
            </a:pPr>
            <a:r>
              <a:rPr lang="en">
                <a:solidFill>
                  <a:srgbClr val="FFFF00"/>
                </a:solidFill>
                <a:latin typeface="Century Gothic"/>
                <a:ea typeface="Century Gothic"/>
                <a:cs typeface="Century Gothic"/>
                <a:sym typeface="Century Gothic"/>
              </a:rPr>
              <a:t>The Three Languages of Politics</a:t>
            </a:r>
            <a:br>
              <a:rPr lang="en">
                <a:solidFill>
                  <a:srgbClr val="FFFF00"/>
                </a:solidFill>
                <a:latin typeface="Century Gothic"/>
                <a:ea typeface="Century Gothic"/>
                <a:cs typeface="Century Gothic"/>
                <a:sym typeface="Century Gothic"/>
              </a:rPr>
            </a:br>
            <a:r>
              <a:rPr lang="en" sz="2600">
                <a:solidFill>
                  <a:schemeClr val="dk1"/>
                </a:solidFill>
                <a:latin typeface="Century Gothic"/>
                <a:ea typeface="Century Gothic"/>
                <a:cs typeface="Century Gothic"/>
                <a:sym typeface="Century Gothic"/>
              </a:rPr>
              <a:t>by Arnold Kling</a:t>
            </a:r>
            <a:endParaRPr sz="2800">
              <a:solidFill>
                <a:schemeClr val="dk1"/>
              </a:solidFill>
              <a:latin typeface="Century Gothic"/>
              <a:ea typeface="Century Gothic"/>
              <a:cs typeface="Century Gothic"/>
              <a:sym typeface="Century Gothic"/>
            </a:endParaRPr>
          </a:p>
        </p:txBody>
      </p:sp>
      <p:cxnSp>
        <p:nvCxnSpPr>
          <p:cNvPr id="281" name="Google Shape;281;p52"/>
          <p:cNvCxnSpPr/>
          <p:nvPr/>
        </p:nvCxnSpPr>
        <p:spPr>
          <a:xfrm>
            <a:off x="3968750" y="1374577"/>
            <a:ext cx="33300" cy="2394600"/>
          </a:xfrm>
          <a:prstGeom prst="straightConnector1">
            <a:avLst/>
          </a:prstGeom>
          <a:noFill/>
          <a:ln cap="flat" cmpd="sng" w="9525">
            <a:solidFill>
              <a:schemeClr val="dk2"/>
            </a:solidFill>
            <a:prstDash val="solid"/>
            <a:miter lim="800000"/>
            <a:headEnd len="sm" w="sm" type="none"/>
            <a:tailEnd len="sm" w="sm" type="none"/>
          </a:ln>
        </p:spPr>
      </p:cxnSp>
      <p:sp>
        <p:nvSpPr>
          <p:cNvPr id="282" name="Google Shape;282;p52"/>
          <p:cNvSpPr/>
          <p:nvPr/>
        </p:nvSpPr>
        <p:spPr>
          <a:xfrm>
            <a:off x="152400" y="1042500"/>
            <a:ext cx="8804700" cy="3924900"/>
          </a:xfrm>
          <a:prstGeom prst="roundRect">
            <a:avLst>
              <a:gd fmla="val 3624" name="adj"/>
            </a:avLst>
          </a:prstGeom>
          <a:solidFill>
            <a:srgbClr val="3C78D8"/>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rnold Kling is listed on the top of the cover, followed by the title, &quot;The Three Languages of Politics&quot;, followed by the tagline, &quot;Talking Across the Political Divides&quot;" id="283" name="Google Shape;283;p52" title="Cover of Arnold Kling book &quot;The Three Languages of Politics&quot;"/>
          <p:cNvPicPr preferRelativeResize="0"/>
          <p:nvPr/>
        </p:nvPicPr>
        <p:blipFill rotWithShape="1">
          <a:blip r:embed="rId4">
            <a:alphaModFix/>
          </a:blip>
          <a:srcRect b="0" l="0" r="0" t="0"/>
          <a:stretch/>
        </p:blipFill>
        <p:spPr>
          <a:xfrm>
            <a:off x="6725649" y="1504738"/>
            <a:ext cx="2113550" cy="2954225"/>
          </a:xfrm>
          <a:prstGeom prst="rect">
            <a:avLst/>
          </a:prstGeom>
          <a:noFill/>
          <a:ln>
            <a:noFill/>
          </a:ln>
          <a:effectLst>
            <a:outerShdw blurRad="190500" rotWithShape="0" algn="tl">
              <a:srgbClr val="000000">
                <a:alpha val="69800"/>
              </a:srgbClr>
            </a:outerShdw>
          </a:effectLst>
        </p:spPr>
      </p:pic>
      <p:sp>
        <p:nvSpPr>
          <p:cNvPr id="284" name="Google Shape;284;p52"/>
          <p:cNvSpPr txBox="1"/>
          <p:nvPr/>
        </p:nvSpPr>
        <p:spPr>
          <a:xfrm>
            <a:off x="304800" y="1042500"/>
            <a:ext cx="8164800" cy="3924900"/>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spAutoFit/>
          </a:bodyPr>
          <a:lstStyle/>
          <a:p>
            <a:pPr indent="0" lvl="0" marL="0" marR="0" rtl="0" algn="l">
              <a:spcBef>
                <a:spcPts val="0"/>
              </a:spcBef>
              <a:spcAft>
                <a:spcPts val="0"/>
              </a:spcAft>
              <a:buNone/>
            </a:pPr>
            <a:r>
              <a:rPr b="1" lang="en" sz="3300">
                <a:solidFill>
                  <a:schemeClr val="dk1"/>
                </a:solidFill>
                <a:latin typeface="Calibri"/>
                <a:ea typeface="Calibri"/>
                <a:cs typeface="Calibri"/>
                <a:sym typeface="Calibri"/>
              </a:rPr>
              <a:t>Progressive</a:t>
            </a:r>
            <a:br>
              <a:rPr lang="en" sz="3300">
                <a:solidFill>
                  <a:schemeClr val="lt1"/>
                </a:solidFill>
                <a:latin typeface="Calibri"/>
                <a:ea typeface="Calibri"/>
                <a:cs typeface="Calibri"/>
                <a:sym typeface="Calibri"/>
              </a:rPr>
            </a:br>
            <a:r>
              <a:rPr lang="en" sz="2100">
                <a:solidFill>
                  <a:schemeClr val="dk1"/>
                </a:solidFill>
                <a:latin typeface="Calibri"/>
                <a:ea typeface="Calibri"/>
                <a:cs typeface="Calibri"/>
                <a:sym typeface="Calibri"/>
              </a:rPr>
              <a:t>Support the vulnerable, oppressed, marginalized</a:t>
            </a:r>
            <a:br>
              <a:rPr lang="en" sz="2100">
                <a:solidFill>
                  <a:srgbClr val="FFFF00"/>
                </a:solidFill>
                <a:latin typeface="Calibri"/>
                <a:ea typeface="Calibri"/>
                <a:cs typeface="Calibri"/>
                <a:sym typeface="Calibri"/>
              </a:rPr>
            </a:br>
            <a:r>
              <a:rPr lang="en" sz="2600">
                <a:solidFill>
                  <a:srgbClr val="FFFF00"/>
                </a:solidFill>
                <a:latin typeface="Calibri"/>
                <a:ea typeface="Calibri"/>
                <a:cs typeface="Calibri"/>
                <a:sym typeface="Calibri"/>
              </a:rPr>
              <a:t>Speak to Equity , Social Justice</a:t>
            </a:r>
            <a:br>
              <a:rPr lang="en" sz="100">
                <a:solidFill>
                  <a:srgbClr val="FFFF00"/>
                </a:solidFill>
                <a:latin typeface="Calibri"/>
                <a:ea typeface="Calibri"/>
                <a:cs typeface="Calibri"/>
                <a:sym typeface="Calibri"/>
              </a:rPr>
            </a:br>
            <a:r>
              <a:rPr lang="en" sz="100">
                <a:solidFill>
                  <a:srgbClr val="FFFF00"/>
                </a:solidFill>
                <a:latin typeface="Calibri"/>
                <a:ea typeface="Calibri"/>
                <a:cs typeface="Calibri"/>
                <a:sym typeface="Calibri"/>
              </a:rPr>
              <a:t> </a:t>
            </a:r>
            <a:br>
              <a:rPr lang="en" sz="100">
                <a:solidFill>
                  <a:srgbClr val="FFFF00"/>
                </a:solidFill>
                <a:latin typeface="Calibri"/>
                <a:ea typeface="Calibri"/>
                <a:cs typeface="Calibri"/>
                <a:sym typeface="Calibri"/>
              </a:rPr>
            </a:br>
            <a:r>
              <a:rPr lang="en" sz="100">
                <a:solidFill>
                  <a:srgbClr val="FFFF00"/>
                </a:solidFill>
                <a:latin typeface="Calibri"/>
                <a:ea typeface="Calibri"/>
                <a:cs typeface="Calibri"/>
                <a:sym typeface="Calibri"/>
              </a:rPr>
              <a:t> </a:t>
            </a:r>
            <a:endParaRPr sz="2900">
              <a:solidFill>
                <a:schemeClr val="lt1"/>
              </a:solidFill>
              <a:latin typeface="Calibri"/>
              <a:ea typeface="Calibri"/>
              <a:cs typeface="Calibri"/>
              <a:sym typeface="Calibri"/>
            </a:endParaRPr>
          </a:p>
          <a:p>
            <a:pPr indent="0" lvl="0" marL="0" marR="0" rtl="0" algn="l">
              <a:spcBef>
                <a:spcPts val="0"/>
              </a:spcBef>
              <a:spcAft>
                <a:spcPts val="0"/>
              </a:spcAft>
              <a:buNone/>
            </a:pPr>
            <a:r>
              <a:rPr b="1" lang="en" sz="3300">
                <a:solidFill>
                  <a:schemeClr val="dk1"/>
                </a:solidFill>
                <a:latin typeface="Calibri"/>
                <a:ea typeface="Calibri"/>
                <a:cs typeface="Calibri"/>
                <a:sym typeface="Calibri"/>
              </a:rPr>
              <a:t>Libertarian</a:t>
            </a:r>
            <a:br>
              <a:rPr lang="en" sz="3300">
                <a:solidFill>
                  <a:schemeClr val="lt1"/>
                </a:solidFill>
                <a:latin typeface="Calibri"/>
                <a:ea typeface="Calibri"/>
                <a:cs typeface="Calibri"/>
                <a:sym typeface="Calibri"/>
              </a:rPr>
            </a:br>
            <a:r>
              <a:rPr lang="en" sz="2100">
                <a:solidFill>
                  <a:schemeClr val="dk1"/>
                </a:solidFill>
                <a:latin typeface="Calibri"/>
                <a:ea typeface="Calibri"/>
                <a:cs typeface="Calibri"/>
                <a:sym typeface="Calibri"/>
              </a:rPr>
              <a:t>Support individual rights, liberty, and small government</a:t>
            </a:r>
            <a:br>
              <a:rPr lang="en" sz="2100">
                <a:solidFill>
                  <a:srgbClr val="FFFF00"/>
                </a:solidFill>
                <a:latin typeface="Calibri"/>
                <a:ea typeface="Calibri"/>
                <a:cs typeface="Calibri"/>
                <a:sym typeface="Calibri"/>
              </a:rPr>
            </a:br>
            <a:r>
              <a:rPr lang="en" sz="2600">
                <a:solidFill>
                  <a:srgbClr val="FFFF00"/>
                </a:solidFill>
                <a:latin typeface="Calibri"/>
                <a:ea typeface="Calibri"/>
                <a:cs typeface="Calibri"/>
                <a:sym typeface="Calibri"/>
              </a:rPr>
              <a:t>Speak to Liberty, Gumption, and Self-Direction</a:t>
            </a:r>
            <a:br>
              <a:rPr lang="en" sz="100">
                <a:solidFill>
                  <a:srgbClr val="FFFF00"/>
                </a:solidFill>
                <a:latin typeface="Calibri"/>
                <a:ea typeface="Calibri"/>
                <a:cs typeface="Calibri"/>
                <a:sym typeface="Calibri"/>
              </a:rPr>
            </a:br>
            <a:r>
              <a:rPr lang="en" sz="100">
                <a:solidFill>
                  <a:srgbClr val="FFFF00"/>
                </a:solidFill>
                <a:latin typeface="Calibri"/>
                <a:ea typeface="Calibri"/>
                <a:cs typeface="Calibri"/>
                <a:sym typeface="Calibri"/>
              </a:rPr>
              <a:t> </a:t>
            </a:r>
            <a:br>
              <a:rPr lang="en" sz="100">
                <a:solidFill>
                  <a:srgbClr val="FFFF00"/>
                </a:solidFill>
                <a:latin typeface="Calibri"/>
                <a:ea typeface="Calibri"/>
                <a:cs typeface="Calibri"/>
                <a:sym typeface="Calibri"/>
              </a:rPr>
            </a:br>
            <a:r>
              <a:rPr lang="en" sz="100">
                <a:solidFill>
                  <a:srgbClr val="FFFF00"/>
                </a:solidFill>
                <a:latin typeface="Calibri"/>
                <a:ea typeface="Calibri"/>
                <a:cs typeface="Calibri"/>
                <a:sym typeface="Calibri"/>
              </a:rPr>
              <a:t> </a:t>
            </a:r>
            <a:endParaRPr sz="3300">
              <a:solidFill>
                <a:schemeClr val="lt1"/>
              </a:solidFill>
              <a:latin typeface="Calibri"/>
              <a:ea typeface="Calibri"/>
              <a:cs typeface="Calibri"/>
              <a:sym typeface="Calibri"/>
            </a:endParaRPr>
          </a:p>
          <a:p>
            <a:pPr indent="0" lvl="0" marL="0" marR="0" rtl="0" algn="l">
              <a:spcBef>
                <a:spcPts val="0"/>
              </a:spcBef>
              <a:spcAft>
                <a:spcPts val="0"/>
              </a:spcAft>
              <a:buNone/>
            </a:pPr>
            <a:r>
              <a:rPr b="1" lang="en" sz="3300">
                <a:solidFill>
                  <a:schemeClr val="dk1"/>
                </a:solidFill>
                <a:latin typeface="Calibri"/>
                <a:ea typeface="Calibri"/>
                <a:cs typeface="Calibri"/>
                <a:sym typeface="Calibri"/>
              </a:rPr>
              <a:t>Conservative</a:t>
            </a:r>
            <a:br>
              <a:rPr lang="en" sz="3300">
                <a:solidFill>
                  <a:schemeClr val="lt1"/>
                </a:solidFill>
                <a:latin typeface="Calibri"/>
                <a:ea typeface="Calibri"/>
                <a:cs typeface="Calibri"/>
                <a:sym typeface="Calibri"/>
              </a:rPr>
            </a:br>
            <a:r>
              <a:rPr lang="en" sz="2100">
                <a:solidFill>
                  <a:schemeClr val="dk1"/>
                </a:solidFill>
                <a:latin typeface="Calibri"/>
                <a:ea typeface="Calibri"/>
                <a:cs typeface="Calibri"/>
                <a:sym typeface="Calibri"/>
              </a:rPr>
              <a:t>Support western values, traditions, morals, law and order</a:t>
            </a:r>
            <a:br>
              <a:rPr lang="en" sz="2100">
                <a:solidFill>
                  <a:srgbClr val="FFFF00"/>
                </a:solidFill>
                <a:latin typeface="Calibri"/>
                <a:ea typeface="Calibri"/>
                <a:cs typeface="Calibri"/>
                <a:sym typeface="Calibri"/>
              </a:rPr>
            </a:br>
            <a:r>
              <a:rPr lang="en" sz="2600">
                <a:solidFill>
                  <a:srgbClr val="FFFF00"/>
                </a:solidFill>
                <a:latin typeface="Calibri"/>
                <a:ea typeface="Calibri"/>
                <a:cs typeface="Calibri"/>
                <a:sym typeface="Calibri"/>
              </a:rPr>
              <a:t>Speak to Shared Culture &amp; Traditional American Values</a:t>
            </a:r>
            <a:endParaRPr sz="8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53"/>
          <p:cNvSpPr txBox="1"/>
          <p:nvPr>
            <p:ph type="title"/>
          </p:nvPr>
        </p:nvSpPr>
        <p:spPr>
          <a:xfrm>
            <a:off x="457200" y="-6281"/>
            <a:ext cx="8229600" cy="8574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4400"/>
              <a:buFont typeface="Century Gothic"/>
              <a:buNone/>
            </a:pPr>
            <a:r>
              <a:rPr b="1" lang="en">
                <a:solidFill>
                  <a:schemeClr val="accent6"/>
                </a:solidFill>
                <a:latin typeface="Century Gothic"/>
                <a:ea typeface="Century Gothic"/>
                <a:cs typeface="Century Gothic"/>
                <a:sym typeface="Century Gothic"/>
              </a:rPr>
              <a:t>Example: </a:t>
            </a:r>
            <a:r>
              <a:rPr lang="en">
                <a:solidFill>
                  <a:srgbClr val="FFFF00"/>
                </a:solidFill>
                <a:latin typeface="Century Gothic"/>
                <a:ea typeface="Century Gothic"/>
                <a:cs typeface="Century Gothic"/>
                <a:sym typeface="Century Gothic"/>
              </a:rPr>
              <a:t>Framing Book Challenges</a:t>
            </a:r>
            <a:endParaRPr>
              <a:solidFill>
                <a:srgbClr val="FFFF00"/>
              </a:solidFill>
              <a:latin typeface="Century Gothic"/>
              <a:ea typeface="Century Gothic"/>
              <a:cs typeface="Century Gothic"/>
              <a:sym typeface="Century Gothic"/>
            </a:endParaRPr>
          </a:p>
        </p:txBody>
      </p:sp>
      <p:cxnSp>
        <p:nvCxnSpPr>
          <p:cNvPr id="290" name="Google Shape;290;p53"/>
          <p:cNvCxnSpPr/>
          <p:nvPr/>
        </p:nvCxnSpPr>
        <p:spPr>
          <a:xfrm>
            <a:off x="3968750" y="1374577"/>
            <a:ext cx="33300" cy="2394600"/>
          </a:xfrm>
          <a:prstGeom prst="straightConnector1">
            <a:avLst/>
          </a:prstGeom>
          <a:noFill/>
          <a:ln cap="flat" cmpd="sng" w="9525">
            <a:solidFill>
              <a:schemeClr val="dk2"/>
            </a:solidFill>
            <a:prstDash val="solid"/>
            <a:miter lim="800000"/>
            <a:headEnd len="sm" w="sm" type="none"/>
            <a:tailEnd len="sm" w="sm" type="none"/>
          </a:ln>
        </p:spPr>
      </p:cxnSp>
      <p:sp>
        <p:nvSpPr>
          <p:cNvPr id="291" name="Google Shape;291;p53"/>
          <p:cNvSpPr/>
          <p:nvPr/>
        </p:nvSpPr>
        <p:spPr>
          <a:xfrm>
            <a:off x="399800" y="1271100"/>
            <a:ext cx="8334900" cy="3276600"/>
          </a:xfrm>
          <a:prstGeom prst="roundRect">
            <a:avLst>
              <a:gd fmla="val 14270" name="adj"/>
            </a:avLst>
          </a:prstGeom>
          <a:solidFill>
            <a:srgbClr val="1155CC"/>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2" name="Google Shape;292;p53"/>
          <p:cNvSpPr txBox="1"/>
          <p:nvPr/>
        </p:nvSpPr>
        <p:spPr>
          <a:xfrm>
            <a:off x="304800" y="1271096"/>
            <a:ext cx="8534400" cy="3055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 sz="4800">
                <a:solidFill>
                  <a:schemeClr val="dk1"/>
                </a:solidFill>
                <a:latin typeface="Century Gothic"/>
                <a:ea typeface="Century Gothic"/>
                <a:cs typeface="Century Gothic"/>
                <a:sym typeface="Century Gothic"/>
              </a:rPr>
              <a:t>Progressive</a:t>
            </a:r>
            <a:br>
              <a:rPr lang="en" sz="3300">
                <a:solidFill>
                  <a:schemeClr val="lt1"/>
                </a:solidFill>
                <a:latin typeface="Century Gothic"/>
                <a:ea typeface="Century Gothic"/>
                <a:cs typeface="Century Gothic"/>
                <a:sym typeface="Century Gothic"/>
              </a:rPr>
            </a:br>
            <a:r>
              <a:rPr lang="en" sz="2400">
                <a:solidFill>
                  <a:srgbClr val="FFFF00"/>
                </a:solidFill>
                <a:latin typeface="Century Gothic"/>
                <a:ea typeface="Century Gothic"/>
                <a:cs typeface="Century Gothic"/>
                <a:sym typeface="Century Gothic"/>
              </a:rPr>
              <a:t>Speak to Equity and Social Justice</a:t>
            </a:r>
            <a:br>
              <a:rPr lang="en" sz="300">
                <a:latin typeface="Century Gothic"/>
                <a:ea typeface="Century Gothic"/>
                <a:cs typeface="Century Gothic"/>
                <a:sym typeface="Century Gothic"/>
              </a:rPr>
            </a:br>
            <a:r>
              <a:rPr lang="en" sz="300">
                <a:latin typeface="Century Gothic"/>
                <a:ea typeface="Century Gothic"/>
                <a:cs typeface="Century Gothic"/>
                <a:sym typeface="Century Gothic"/>
              </a:rPr>
              <a:t> </a:t>
            </a:r>
            <a:br>
              <a:rPr lang="en" sz="300">
                <a:latin typeface="Century Gothic"/>
                <a:ea typeface="Century Gothic"/>
                <a:cs typeface="Century Gothic"/>
                <a:sym typeface="Century Gothic"/>
              </a:rPr>
            </a:br>
            <a:r>
              <a:rPr lang="en" sz="300">
                <a:latin typeface="Century Gothic"/>
                <a:ea typeface="Century Gothic"/>
                <a:cs typeface="Century Gothic"/>
                <a:sym typeface="Century Gothic"/>
              </a:rPr>
              <a:t> </a:t>
            </a:r>
            <a:br>
              <a:rPr lang="en" sz="2900">
                <a:solidFill>
                  <a:schemeClr val="lt1"/>
                </a:solidFill>
                <a:latin typeface="Century Gothic"/>
                <a:ea typeface="Century Gothic"/>
                <a:cs typeface="Century Gothic"/>
                <a:sym typeface="Century Gothic"/>
              </a:rPr>
            </a:br>
            <a:r>
              <a:rPr lang="en" sz="2800">
                <a:solidFill>
                  <a:schemeClr val="dk1"/>
                </a:solidFill>
                <a:latin typeface="Century Gothic"/>
                <a:ea typeface="Century Gothic"/>
                <a:cs typeface="Century Gothic"/>
                <a:sym typeface="Century Gothic"/>
              </a:rPr>
              <a:t>“</a:t>
            </a:r>
            <a:r>
              <a:rPr lang="en" sz="2600">
                <a:solidFill>
                  <a:schemeClr val="dk1"/>
                </a:solidFill>
                <a:latin typeface="Century Gothic"/>
                <a:ea typeface="Century Gothic"/>
                <a:cs typeface="Century Gothic"/>
                <a:sym typeface="Century Gothic"/>
              </a:rPr>
              <a:t>Having books representing traditionally underserved or marginalized communities helps kids see themselves represented in a positive way and helps others build understanding and empathy</a:t>
            </a:r>
            <a:r>
              <a:rPr lang="en" sz="3000">
                <a:solidFill>
                  <a:schemeClr val="dk1"/>
                </a:solidFill>
                <a:latin typeface="Century Gothic"/>
                <a:ea typeface="Century Gothic"/>
                <a:cs typeface="Century Gothic"/>
                <a:sym typeface="Century Gothic"/>
              </a:rPr>
              <a:t>”</a:t>
            </a:r>
            <a:br>
              <a:rPr lang="en" sz="100">
                <a:solidFill>
                  <a:srgbClr val="FFFF00"/>
                </a:solidFill>
                <a:latin typeface="Century Gothic"/>
                <a:ea typeface="Century Gothic"/>
                <a:cs typeface="Century Gothic"/>
                <a:sym typeface="Century Gothic"/>
              </a:rPr>
            </a:br>
            <a:r>
              <a:rPr lang="en" sz="100">
                <a:solidFill>
                  <a:srgbClr val="FFFF00"/>
                </a:solidFill>
                <a:latin typeface="Century Gothic"/>
                <a:ea typeface="Century Gothic"/>
                <a:cs typeface="Century Gothic"/>
                <a:sym typeface="Century Gothic"/>
              </a:rPr>
              <a:t> </a:t>
            </a:r>
            <a:br>
              <a:rPr lang="en" sz="100">
                <a:solidFill>
                  <a:srgbClr val="FFFF00"/>
                </a:solidFill>
                <a:latin typeface="Century Gothic"/>
                <a:ea typeface="Century Gothic"/>
                <a:cs typeface="Century Gothic"/>
                <a:sym typeface="Century Gothic"/>
              </a:rPr>
            </a:br>
            <a:r>
              <a:rPr lang="en" sz="100">
                <a:solidFill>
                  <a:srgbClr val="FFFF00"/>
                </a:solidFill>
                <a:latin typeface="Century Gothic"/>
                <a:ea typeface="Century Gothic"/>
                <a:cs typeface="Century Gothic"/>
                <a:sym typeface="Century Gothic"/>
              </a:rPr>
              <a:t> </a:t>
            </a:r>
            <a:endParaRPr sz="2900">
              <a:solidFill>
                <a:schemeClr val="lt1"/>
              </a:solidFill>
              <a:latin typeface="Century Gothic"/>
              <a:ea typeface="Century Gothic"/>
              <a:cs typeface="Century Gothic"/>
              <a:sym typeface="Century Gothic"/>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54"/>
          <p:cNvSpPr/>
          <p:nvPr/>
        </p:nvSpPr>
        <p:spPr>
          <a:xfrm>
            <a:off x="399800" y="1271100"/>
            <a:ext cx="8334900" cy="3276600"/>
          </a:xfrm>
          <a:prstGeom prst="roundRect">
            <a:avLst>
              <a:gd fmla="val 14270" name="adj"/>
            </a:avLst>
          </a:prstGeom>
          <a:solidFill>
            <a:srgbClr val="1155CC"/>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8" name="Google Shape;298;p54"/>
          <p:cNvSpPr txBox="1"/>
          <p:nvPr/>
        </p:nvSpPr>
        <p:spPr>
          <a:xfrm>
            <a:off x="304800" y="1271100"/>
            <a:ext cx="8534400" cy="316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 sz="4800">
                <a:solidFill>
                  <a:schemeClr val="dk1"/>
                </a:solidFill>
                <a:latin typeface="Calibri"/>
                <a:ea typeface="Calibri"/>
                <a:cs typeface="Calibri"/>
                <a:sym typeface="Calibri"/>
              </a:rPr>
              <a:t>Libertarian</a:t>
            </a:r>
            <a:br>
              <a:rPr lang="en" sz="4400">
                <a:solidFill>
                  <a:schemeClr val="lt1"/>
                </a:solidFill>
                <a:latin typeface="Calibri"/>
                <a:ea typeface="Calibri"/>
                <a:cs typeface="Calibri"/>
                <a:sym typeface="Calibri"/>
              </a:rPr>
            </a:br>
            <a:r>
              <a:rPr lang="en" sz="3200">
                <a:solidFill>
                  <a:srgbClr val="FFFF00"/>
                </a:solidFill>
                <a:latin typeface="Calibri"/>
                <a:ea typeface="Calibri"/>
                <a:cs typeface="Calibri"/>
                <a:sym typeface="Calibri"/>
              </a:rPr>
              <a:t>Speak to Self-Direction and Liberty</a:t>
            </a:r>
            <a:br>
              <a:rPr lang="en" sz="4000">
                <a:solidFill>
                  <a:schemeClr val="lt1"/>
                </a:solidFill>
                <a:latin typeface="Calibri"/>
                <a:ea typeface="Calibri"/>
                <a:cs typeface="Calibri"/>
                <a:sym typeface="Calibri"/>
              </a:rPr>
            </a:br>
            <a:r>
              <a:rPr lang="en" sz="2300">
                <a:solidFill>
                  <a:schemeClr val="dk1"/>
                </a:solidFill>
                <a:latin typeface="Century Gothic"/>
                <a:ea typeface="Century Gothic"/>
                <a:cs typeface="Century Gothic"/>
                <a:sym typeface="Century Gothic"/>
              </a:rPr>
              <a:t>“The Library, as an arm of the government, shouldn’t be determining what people should be reading. We believe citizens have the liberty to make those decisions for themselves. And we trust parents to parent their children. We don’t want to usurp their role.”</a:t>
            </a:r>
            <a:br>
              <a:rPr lang="en" sz="100">
                <a:solidFill>
                  <a:schemeClr val="dk1"/>
                </a:solidFill>
                <a:latin typeface="Century Gothic"/>
                <a:ea typeface="Century Gothic"/>
                <a:cs typeface="Century Gothic"/>
                <a:sym typeface="Century Gothic"/>
              </a:rPr>
            </a:br>
            <a:r>
              <a:rPr lang="en" sz="100">
                <a:solidFill>
                  <a:schemeClr val="dk1"/>
                </a:solidFill>
                <a:latin typeface="Century Gothic"/>
                <a:ea typeface="Century Gothic"/>
                <a:cs typeface="Century Gothic"/>
                <a:sym typeface="Century Gothic"/>
              </a:rPr>
              <a:t> </a:t>
            </a:r>
            <a:br>
              <a:rPr lang="en" sz="100">
                <a:solidFill>
                  <a:schemeClr val="dk1"/>
                </a:solidFill>
                <a:latin typeface="Century Gothic"/>
                <a:ea typeface="Century Gothic"/>
                <a:cs typeface="Century Gothic"/>
                <a:sym typeface="Century Gothic"/>
              </a:rPr>
            </a:br>
            <a:r>
              <a:rPr lang="en" sz="100">
                <a:solidFill>
                  <a:schemeClr val="dk1"/>
                </a:solidFill>
                <a:latin typeface="Century Gothic"/>
                <a:ea typeface="Century Gothic"/>
                <a:cs typeface="Century Gothic"/>
                <a:sym typeface="Century Gothic"/>
              </a:rPr>
              <a:t> </a:t>
            </a:r>
            <a:endParaRPr sz="3000">
              <a:solidFill>
                <a:schemeClr val="dk1"/>
              </a:solidFill>
              <a:latin typeface="Century Gothic"/>
              <a:ea typeface="Century Gothic"/>
              <a:cs typeface="Century Gothic"/>
              <a:sym typeface="Century Gothic"/>
            </a:endParaRPr>
          </a:p>
        </p:txBody>
      </p:sp>
      <p:sp>
        <p:nvSpPr>
          <p:cNvPr id="299" name="Google Shape;299;p54"/>
          <p:cNvSpPr txBox="1"/>
          <p:nvPr>
            <p:ph type="title"/>
          </p:nvPr>
        </p:nvSpPr>
        <p:spPr>
          <a:xfrm>
            <a:off x="457200" y="-6281"/>
            <a:ext cx="8229600" cy="8574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4400"/>
              <a:buFont typeface="Century Gothic"/>
              <a:buNone/>
            </a:pPr>
            <a:r>
              <a:rPr b="1" lang="en">
                <a:solidFill>
                  <a:schemeClr val="accent6"/>
                </a:solidFill>
                <a:latin typeface="Century Gothic"/>
                <a:ea typeface="Century Gothic"/>
                <a:cs typeface="Century Gothic"/>
                <a:sym typeface="Century Gothic"/>
              </a:rPr>
              <a:t>Example: </a:t>
            </a:r>
            <a:r>
              <a:rPr lang="en">
                <a:solidFill>
                  <a:srgbClr val="FFFF00"/>
                </a:solidFill>
                <a:latin typeface="Century Gothic"/>
                <a:ea typeface="Century Gothic"/>
                <a:cs typeface="Century Gothic"/>
                <a:sym typeface="Century Gothic"/>
              </a:rPr>
              <a:t>Framing Book Challenges</a:t>
            </a:r>
            <a:endParaRPr>
              <a:solidFill>
                <a:srgbClr val="FFFF00"/>
              </a:solidFill>
              <a:latin typeface="Century Gothic"/>
              <a:ea typeface="Century Gothic"/>
              <a:cs typeface="Century Gothic"/>
              <a:sym typeface="Century Gothic"/>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55"/>
          <p:cNvSpPr/>
          <p:nvPr/>
        </p:nvSpPr>
        <p:spPr>
          <a:xfrm>
            <a:off x="323600" y="1042500"/>
            <a:ext cx="8334900" cy="3578100"/>
          </a:xfrm>
          <a:prstGeom prst="roundRect">
            <a:avLst>
              <a:gd fmla="val 14270" name="adj"/>
            </a:avLst>
          </a:prstGeom>
          <a:solidFill>
            <a:srgbClr val="1155CC"/>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5" name="Google Shape;305;p55"/>
          <p:cNvSpPr txBox="1"/>
          <p:nvPr/>
        </p:nvSpPr>
        <p:spPr>
          <a:xfrm>
            <a:off x="247400" y="1057600"/>
            <a:ext cx="8534400" cy="3355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 sz="4800">
                <a:solidFill>
                  <a:schemeClr val="dk1"/>
                </a:solidFill>
                <a:latin typeface="Calibri"/>
                <a:ea typeface="Calibri"/>
                <a:cs typeface="Calibri"/>
                <a:sym typeface="Calibri"/>
              </a:rPr>
              <a:t>Libertarian</a:t>
            </a:r>
            <a:br>
              <a:rPr lang="en" sz="4400">
                <a:solidFill>
                  <a:schemeClr val="lt1"/>
                </a:solidFill>
                <a:latin typeface="Calibri"/>
                <a:ea typeface="Calibri"/>
                <a:cs typeface="Calibri"/>
                <a:sym typeface="Calibri"/>
              </a:rPr>
            </a:br>
            <a:r>
              <a:rPr lang="en" sz="3200">
                <a:solidFill>
                  <a:srgbClr val="FFFF00"/>
                </a:solidFill>
                <a:latin typeface="Calibri"/>
                <a:ea typeface="Calibri"/>
                <a:cs typeface="Calibri"/>
                <a:sym typeface="Calibri"/>
              </a:rPr>
              <a:t>Speak to Self-Direction and Liberty</a:t>
            </a:r>
            <a:br>
              <a:rPr lang="en" sz="4000">
                <a:solidFill>
                  <a:schemeClr val="lt1"/>
                </a:solidFill>
                <a:latin typeface="Calibri"/>
                <a:ea typeface="Calibri"/>
                <a:cs typeface="Calibri"/>
                <a:sym typeface="Calibri"/>
              </a:rPr>
            </a:br>
            <a:r>
              <a:rPr lang="en" sz="2200">
                <a:solidFill>
                  <a:schemeClr val="dk1"/>
                </a:solidFill>
                <a:latin typeface="Century Gothic"/>
                <a:ea typeface="Century Gothic"/>
                <a:cs typeface="Century Gothic"/>
                <a:sym typeface="Century Gothic"/>
              </a:rPr>
              <a:t>“Offering a wide range of texts, formats, and ideas helps students critically evaluate and process information. Choosing what to read, within the framework of their family’s values and beliefs, prepares our kids for success and fosters their ability to safely and independently navigate information spaces like the Internet and social media. </a:t>
            </a:r>
            <a:endParaRPr sz="3000">
              <a:solidFill>
                <a:schemeClr val="dk1"/>
              </a:solidFill>
              <a:latin typeface="Century Gothic"/>
              <a:ea typeface="Century Gothic"/>
              <a:cs typeface="Century Gothic"/>
              <a:sym typeface="Century Gothic"/>
            </a:endParaRPr>
          </a:p>
        </p:txBody>
      </p:sp>
      <p:sp>
        <p:nvSpPr>
          <p:cNvPr id="306" name="Google Shape;306;p55"/>
          <p:cNvSpPr txBox="1"/>
          <p:nvPr>
            <p:ph type="title"/>
          </p:nvPr>
        </p:nvSpPr>
        <p:spPr>
          <a:xfrm>
            <a:off x="457200" y="-6281"/>
            <a:ext cx="8229600" cy="8574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4400"/>
              <a:buFont typeface="Century Gothic"/>
              <a:buNone/>
            </a:pPr>
            <a:r>
              <a:rPr b="1" lang="en">
                <a:solidFill>
                  <a:schemeClr val="accent6"/>
                </a:solidFill>
                <a:latin typeface="Century Gothic"/>
                <a:ea typeface="Century Gothic"/>
                <a:cs typeface="Century Gothic"/>
                <a:sym typeface="Century Gothic"/>
              </a:rPr>
              <a:t>Example: </a:t>
            </a:r>
            <a:r>
              <a:rPr lang="en">
                <a:solidFill>
                  <a:srgbClr val="FFFF00"/>
                </a:solidFill>
                <a:latin typeface="Century Gothic"/>
                <a:ea typeface="Century Gothic"/>
                <a:cs typeface="Century Gothic"/>
                <a:sym typeface="Century Gothic"/>
              </a:rPr>
              <a:t>Framing Book Challenges</a:t>
            </a:r>
            <a:endParaRPr>
              <a:solidFill>
                <a:srgbClr val="FFFF00"/>
              </a:solidFill>
              <a:latin typeface="Century Gothic"/>
              <a:ea typeface="Century Gothic"/>
              <a:cs typeface="Century Gothic"/>
              <a:sym typeface="Century Gothic"/>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56"/>
          <p:cNvSpPr/>
          <p:nvPr/>
        </p:nvSpPr>
        <p:spPr>
          <a:xfrm>
            <a:off x="457200" y="933450"/>
            <a:ext cx="8386800" cy="3788700"/>
          </a:xfrm>
          <a:prstGeom prst="roundRect">
            <a:avLst>
              <a:gd fmla="val 14270" name="adj"/>
            </a:avLst>
          </a:prstGeom>
          <a:solidFill>
            <a:srgbClr val="1155CC"/>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2" name="Google Shape;312;p56"/>
          <p:cNvSpPr txBox="1"/>
          <p:nvPr/>
        </p:nvSpPr>
        <p:spPr>
          <a:xfrm>
            <a:off x="457350" y="851125"/>
            <a:ext cx="8386800" cy="4644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 sz="4800">
                <a:solidFill>
                  <a:schemeClr val="dk1"/>
                </a:solidFill>
                <a:latin typeface="Calibri"/>
                <a:ea typeface="Calibri"/>
                <a:cs typeface="Calibri"/>
                <a:sym typeface="Calibri"/>
              </a:rPr>
              <a:t>Conservative</a:t>
            </a:r>
            <a:br>
              <a:rPr lang="en" sz="4800">
                <a:solidFill>
                  <a:schemeClr val="lt1"/>
                </a:solidFill>
                <a:latin typeface="Calibri"/>
                <a:ea typeface="Calibri"/>
                <a:cs typeface="Calibri"/>
                <a:sym typeface="Calibri"/>
              </a:rPr>
            </a:br>
            <a:r>
              <a:rPr lang="en" sz="2900">
                <a:solidFill>
                  <a:srgbClr val="FFFF00"/>
                </a:solidFill>
                <a:latin typeface="Calibri"/>
                <a:ea typeface="Calibri"/>
                <a:cs typeface="Calibri"/>
                <a:sym typeface="Calibri"/>
              </a:rPr>
              <a:t>Speak to American Values / Strength / Law and Order</a:t>
            </a:r>
            <a:endParaRPr sz="4000">
              <a:solidFill>
                <a:schemeClr val="lt1"/>
              </a:solidFill>
              <a:latin typeface="Calibri"/>
              <a:ea typeface="Calibri"/>
              <a:cs typeface="Calibri"/>
              <a:sym typeface="Calibri"/>
            </a:endParaRPr>
          </a:p>
          <a:p>
            <a:pPr indent="0" lvl="0" marL="0" marR="0" rtl="0" algn="ctr">
              <a:spcBef>
                <a:spcPts val="0"/>
              </a:spcBef>
              <a:spcAft>
                <a:spcPts val="0"/>
              </a:spcAft>
              <a:buNone/>
            </a:pPr>
            <a:br>
              <a:rPr lang="en" sz="200">
                <a:solidFill>
                  <a:schemeClr val="dk1"/>
                </a:solidFill>
                <a:latin typeface="Century Gothic"/>
                <a:ea typeface="Century Gothic"/>
                <a:cs typeface="Century Gothic"/>
                <a:sym typeface="Century Gothic"/>
              </a:rPr>
            </a:br>
            <a:br>
              <a:rPr lang="en" sz="200">
                <a:solidFill>
                  <a:schemeClr val="dk1"/>
                </a:solidFill>
                <a:latin typeface="Century Gothic"/>
                <a:ea typeface="Century Gothic"/>
                <a:cs typeface="Century Gothic"/>
                <a:sym typeface="Century Gothic"/>
              </a:rPr>
            </a:br>
            <a:br>
              <a:rPr lang="en" sz="200">
                <a:solidFill>
                  <a:schemeClr val="dk1"/>
                </a:solidFill>
                <a:latin typeface="Century Gothic"/>
                <a:ea typeface="Century Gothic"/>
                <a:cs typeface="Century Gothic"/>
                <a:sym typeface="Century Gothic"/>
              </a:rPr>
            </a:br>
            <a:br>
              <a:rPr lang="en" sz="200">
                <a:solidFill>
                  <a:schemeClr val="dk1"/>
                </a:solidFill>
                <a:latin typeface="Century Gothic"/>
                <a:ea typeface="Century Gothic"/>
                <a:cs typeface="Century Gothic"/>
                <a:sym typeface="Century Gothic"/>
              </a:rPr>
            </a:br>
            <a:r>
              <a:rPr lang="en" sz="2300">
                <a:solidFill>
                  <a:schemeClr val="dk1"/>
                </a:solidFill>
                <a:latin typeface="Century Gothic"/>
                <a:ea typeface="Century Gothic"/>
                <a:cs typeface="Century Gothic"/>
                <a:sym typeface="Century Gothic"/>
              </a:rPr>
              <a:t>“Our policies that protect access to legally published materials are guided by a century of law, and are based on First Amendment of the Constitution of the United States - which also protects our Freedom of Religion. America’s Founding Fathers believed that these bedrock rights needed to be protected for Americans to thrive and prosper. We don’t want to chip away at 1A”</a:t>
            </a:r>
            <a:endParaRPr sz="2300">
              <a:solidFill>
                <a:schemeClr val="dk1"/>
              </a:solidFill>
              <a:latin typeface="Century Gothic"/>
              <a:ea typeface="Century Gothic"/>
              <a:cs typeface="Century Gothic"/>
              <a:sym typeface="Century Gothic"/>
            </a:endParaRPr>
          </a:p>
          <a:p>
            <a:pPr indent="0" lvl="0" marL="0" marR="0" rtl="0" algn="ctr">
              <a:spcBef>
                <a:spcPts val="0"/>
              </a:spcBef>
              <a:spcAft>
                <a:spcPts val="0"/>
              </a:spcAft>
              <a:buNone/>
            </a:pPr>
            <a:r>
              <a:t/>
            </a:r>
            <a:endParaRPr sz="2100">
              <a:solidFill>
                <a:schemeClr val="dk1"/>
              </a:solidFill>
              <a:latin typeface="Century Gothic"/>
              <a:ea typeface="Century Gothic"/>
              <a:cs typeface="Century Gothic"/>
              <a:sym typeface="Century Gothic"/>
            </a:endParaRPr>
          </a:p>
          <a:p>
            <a:pPr indent="0" lvl="0" marL="0" marR="0" rtl="0" algn="ctr">
              <a:spcBef>
                <a:spcPts val="0"/>
              </a:spcBef>
              <a:spcAft>
                <a:spcPts val="0"/>
              </a:spcAft>
              <a:buNone/>
            </a:pPr>
            <a:r>
              <a:t/>
            </a:r>
            <a:endParaRPr sz="2100">
              <a:solidFill>
                <a:schemeClr val="dk1"/>
              </a:solidFill>
              <a:latin typeface="Century Gothic"/>
              <a:ea typeface="Century Gothic"/>
              <a:cs typeface="Century Gothic"/>
              <a:sym typeface="Century Gothic"/>
            </a:endParaRPr>
          </a:p>
          <a:p>
            <a:pPr indent="0" lvl="0" marL="0" marR="0" rtl="0" algn="ctr">
              <a:spcBef>
                <a:spcPts val="0"/>
              </a:spcBef>
              <a:spcAft>
                <a:spcPts val="0"/>
              </a:spcAft>
              <a:buNone/>
            </a:pPr>
            <a:br>
              <a:rPr lang="en" sz="200">
                <a:solidFill>
                  <a:schemeClr val="dk1"/>
                </a:solidFill>
                <a:latin typeface="Century Gothic"/>
                <a:ea typeface="Century Gothic"/>
                <a:cs typeface="Century Gothic"/>
                <a:sym typeface="Century Gothic"/>
              </a:rPr>
            </a:br>
            <a:r>
              <a:rPr lang="en" sz="200">
                <a:solidFill>
                  <a:schemeClr val="dk1"/>
                </a:solidFill>
                <a:latin typeface="Century Gothic"/>
                <a:ea typeface="Century Gothic"/>
                <a:cs typeface="Century Gothic"/>
                <a:sym typeface="Century Gothic"/>
              </a:rPr>
              <a:t> </a:t>
            </a:r>
            <a:br>
              <a:rPr lang="en" sz="200">
                <a:solidFill>
                  <a:schemeClr val="dk1"/>
                </a:solidFill>
                <a:latin typeface="Century Gothic"/>
                <a:ea typeface="Century Gothic"/>
                <a:cs typeface="Century Gothic"/>
                <a:sym typeface="Century Gothic"/>
              </a:rPr>
            </a:br>
            <a:r>
              <a:rPr lang="en" sz="200">
                <a:solidFill>
                  <a:schemeClr val="dk1"/>
                </a:solidFill>
                <a:latin typeface="Century Gothic"/>
                <a:ea typeface="Century Gothic"/>
                <a:cs typeface="Century Gothic"/>
                <a:sym typeface="Century Gothic"/>
              </a:rPr>
              <a:t> </a:t>
            </a:r>
            <a:endParaRPr sz="2900">
              <a:solidFill>
                <a:schemeClr val="dk1"/>
              </a:solidFill>
              <a:latin typeface="Century Gothic"/>
              <a:ea typeface="Century Gothic"/>
              <a:cs typeface="Century Gothic"/>
              <a:sym typeface="Century Gothic"/>
            </a:endParaRPr>
          </a:p>
        </p:txBody>
      </p:sp>
      <p:sp>
        <p:nvSpPr>
          <p:cNvPr id="313" name="Google Shape;313;p56"/>
          <p:cNvSpPr txBox="1"/>
          <p:nvPr>
            <p:ph type="title"/>
          </p:nvPr>
        </p:nvSpPr>
        <p:spPr>
          <a:xfrm>
            <a:off x="457200" y="-6281"/>
            <a:ext cx="8229600" cy="8574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4400"/>
              <a:buFont typeface="Century Gothic"/>
              <a:buNone/>
            </a:pPr>
            <a:r>
              <a:rPr b="1" lang="en">
                <a:solidFill>
                  <a:schemeClr val="accent6"/>
                </a:solidFill>
                <a:latin typeface="Century Gothic"/>
                <a:ea typeface="Century Gothic"/>
                <a:cs typeface="Century Gothic"/>
                <a:sym typeface="Century Gothic"/>
              </a:rPr>
              <a:t>Example: </a:t>
            </a:r>
            <a:r>
              <a:rPr lang="en">
                <a:solidFill>
                  <a:srgbClr val="FFFF00"/>
                </a:solidFill>
                <a:latin typeface="Century Gothic"/>
                <a:ea typeface="Century Gothic"/>
                <a:cs typeface="Century Gothic"/>
                <a:sym typeface="Century Gothic"/>
              </a:rPr>
              <a:t>Framing Book Challenges</a:t>
            </a:r>
            <a:endParaRPr>
              <a:solidFill>
                <a:srgbClr val="FFFF00"/>
              </a:solidFill>
              <a:latin typeface="Century Gothic"/>
              <a:ea typeface="Century Gothic"/>
              <a:cs typeface="Century Gothic"/>
              <a:sym typeface="Century Gothic"/>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57"/>
          <p:cNvSpPr/>
          <p:nvPr/>
        </p:nvSpPr>
        <p:spPr>
          <a:xfrm>
            <a:off x="457200" y="933450"/>
            <a:ext cx="8386800" cy="3788700"/>
          </a:xfrm>
          <a:prstGeom prst="roundRect">
            <a:avLst>
              <a:gd fmla="val 14270" name="adj"/>
            </a:avLst>
          </a:prstGeom>
          <a:solidFill>
            <a:srgbClr val="1155CC"/>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9" name="Google Shape;319;p57"/>
          <p:cNvSpPr txBox="1"/>
          <p:nvPr/>
        </p:nvSpPr>
        <p:spPr>
          <a:xfrm>
            <a:off x="457350" y="851125"/>
            <a:ext cx="8386800" cy="3998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 sz="4800">
                <a:solidFill>
                  <a:schemeClr val="dk1"/>
                </a:solidFill>
                <a:latin typeface="Calibri"/>
                <a:ea typeface="Calibri"/>
                <a:cs typeface="Calibri"/>
                <a:sym typeface="Calibri"/>
              </a:rPr>
              <a:t>Conservative</a:t>
            </a:r>
            <a:br>
              <a:rPr lang="en" sz="4800">
                <a:solidFill>
                  <a:schemeClr val="lt1"/>
                </a:solidFill>
                <a:latin typeface="Calibri"/>
                <a:ea typeface="Calibri"/>
                <a:cs typeface="Calibri"/>
                <a:sym typeface="Calibri"/>
              </a:rPr>
            </a:br>
            <a:r>
              <a:rPr lang="en" sz="2900">
                <a:solidFill>
                  <a:srgbClr val="FFFF00"/>
                </a:solidFill>
                <a:latin typeface="Calibri"/>
                <a:ea typeface="Calibri"/>
                <a:cs typeface="Calibri"/>
                <a:sym typeface="Calibri"/>
              </a:rPr>
              <a:t>Speak to American Values / Strength / Law and Order</a:t>
            </a:r>
            <a:endParaRPr sz="4000">
              <a:solidFill>
                <a:schemeClr val="lt1"/>
              </a:solidFill>
              <a:latin typeface="Calibri"/>
              <a:ea typeface="Calibri"/>
              <a:cs typeface="Calibri"/>
              <a:sym typeface="Calibri"/>
            </a:endParaRPr>
          </a:p>
          <a:p>
            <a:pPr indent="0" lvl="0" marL="0" marR="0" rtl="0" algn="ctr">
              <a:spcBef>
                <a:spcPts val="0"/>
              </a:spcBef>
              <a:spcAft>
                <a:spcPts val="0"/>
              </a:spcAft>
              <a:buNone/>
            </a:pPr>
            <a:br>
              <a:rPr lang="en" sz="200">
                <a:solidFill>
                  <a:schemeClr val="dk1"/>
                </a:solidFill>
                <a:latin typeface="Century Gothic"/>
                <a:ea typeface="Century Gothic"/>
                <a:cs typeface="Century Gothic"/>
                <a:sym typeface="Century Gothic"/>
              </a:rPr>
            </a:br>
            <a:br>
              <a:rPr lang="en" sz="200">
                <a:solidFill>
                  <a:schemeClr val="dk1"/>
                </a:solidFill>
                <a:latin typeface="Century Gothic"/>
                <a:ea typeface="Century Gothic"/>
                <a:cs typeface="Century Gothic"/>
                <a:sym typeface="Century Gothic"/>
              </a:rPr>
            </a:br>
            <a:br>
              <a:rPr lang="en" sz="200">
                <a:solidFill>
                  <a:schemeClr val="dk1"/>
                </a:solidFill>
                <a:latin typeface="Century Gothic"/>
                <a:ea typeface="Century Gothic"/>
                <a:cs typeface="Century Gothic"/>
                <a:sym typeface="Century Gothic"/>
              </a:rPr>
            </a:br>
            <a:br>
              <a:rPr lang="en" sz="200">
                <a:solidFill>
                  <a:schemeClr val="dk1"/>
                </a:solidFill>
                <a:latin typeface="Century Gothic"/>
                <a:ea typeface="Century Gothic"/>
                <a:cs typeface="Century Gothic"/>
                <a:sym typeface="Century Gothic"/>
              </a:rPr>
            </a:br>
            <a:br>
              <a:rPr lang="en" sz="200">
                <a:solidFill>
                  <a:schemeClr val="dk1"/>
                </a:solidFill>
                <a:latin typeface="Century Gothic"/>
                <a:ea typeface="Century Gothic"/>
                <a:cs typeface="Century Gothic"/>
                <a:sym typeface="Century Gothic"/>
              </a:rPr>
            </a:br>
            <a:r>
              <a:rPr lang="en" sz="2300">
                <a:solidFill>
                  <a:schemeClr val="dk1"/>
                </a:solidFill>
                <a:latin typeface="Century Gothic"/>
                <a:ea typeface="Century Gothic"/>
                <a:cs typeface="Century Gothic"/>
                <a:sym typeface="Century Gothic"/>
              </a:rPr>
              <a:t>“Parents tell us that they want to raise strong kids </a:t>
            </a:r>
            <a:br>
              <a:rPr lang="en" sz="2300">
                <a:solidFill>
                  <a:schemeClr val="dk1"/>
                </a:solidFill>
                <a:latin typeface="Century Gothic"/>
                <a:ea typeface="Century Gothic"/>
                <a:cs typeface="Century Gothic"/>
                <a:sym typeface="Century Gothic"/>
              </a:rPr>
            </a:br>
            <a:r>
              <a:rPr lang="en" sz="2300">
                <a:solidFill>
                  <a:schemeClr val="dk1"/>
                </a:solidFill>
                <a:latin typeface="Century Gothic"/>
                <a:ea typeface="Century Gothic"/>
                <a:cs typeface="Century Gothic"/>
                <a:sym typeface="Century Gothic"/>
              </a:rPr>
              <a:t>who will be able to compete and succeed in an increasingly diverse and global economy. It’s important to them that their kids learn as much as they can about the world; the good, the bad, and the ugly, so they’ll be well-prepared for career success and </a:t>
            </a:r>
            <a:br>
              <a:rPr lang="en" sz="2300">
                <a:solidFill>
                  <a:schemeClr val="dk1"/>
                </a:solidFill>
                <a:latin typeface="Century Gothic"/>
                <a:ea typeface="Century Gothic"/>
                <a:cs typeface="Century Gothic"/>
                <a:sym typeface="Century Gothic"/>
              </a:rPr>
            </a:br>
            <a:r>
              <a:rPr lang="en" sz="2300">
                <a:solidFill>
                  <a:schemeClr val="dk1"/>
                </a:solidFill>
                <a:latin typeface="Century Gothic"/>
                <a:ea typeface="Century Gothic"/>
                <a:cs typeface="Century Gothic"/>
                <a:sym typeface="Century Gothic"/>
              </a:rPr>
              <a:t>to be leaders in our community.”</a:t>
            </a:r>
            <a:endParaRPr sz="2300">
              <a:solidFill>
                <a:schemeClr val="dk1"/>
              </a:solidFill>
              <a:latin typeface="Century Gothic"/>
              <a:ea typeface="Century Gothic"/>
              <a:cs typeface="Century Gothic"/>
              <a:sym typeface="Century Gothic"/>
            </a:endParaRPr>
          </a:p>
          <a:p>
            <a:pPr indent="0" lvl="0" marL="0" marR="0" rtl="0" algn="ctr">
              <a:spcBef>
                <a:spcPts val="0"/>
              </a:spcBef>
              <a:spcAft>
                <a:spcPts val="0"/>
              </a:spcAft>
              <a:buNone/>
            </a:pPr>
            <a:r>
              <a:rPr lang="en" sz="200">
                <a:solidFill>
                  <a:schemeClr val="dk1"/>
                </a:solidFill>
                <a:latin typeface="Century Gothic"/>
                <a:ea typeface="Century Gothic"/>
                <a:cs typeface="Century Gothic"/>
                <a:sym typeface="Century Gothic"/>
              </a:rPr>
              <a:t> </a:t>
            </a:r>
            <a:br>
              <a:rPr lang="en" sz="200">
                <a:solidFill>
                  <a:schemeClr val="dk1"/>
                </a:solidFill>
                <a:latin typeface="Century Gothic"/>
                <a:ea typeface="Century Gothic"/>
                <a:cs typeface="Century Gothic"/>
                <a:sym typeface="Century Gothic"/>
              </a:rPr>
            </a:br>
            <a:r>
              <a:rPr lang="en" sz="200">
                <a:solidFill>
                  <a:schemeClr val="dk1"/>
                </a:solidFill>
                <a:latin typeface="Century Gothic"/>
                <a:ea typeface="Century Gothic"/>
                <a:cs typeface="Century Gothic"/>
                <a:sym typeface="Century Gothic"/>
              </a:rPr>
              <a:t> </a:t>
            </a:r>
            <a:endParaRPr sz="2900">
              <a:solidFill>
                <a:schemeClr val="dk1"/>
              </a:solidFill>
              <a:latin typeface="Century Gothic"/>
              <a:ea typeface="Century Gothic"/>
              <a:cs typeface="Century Gothic"/>
              <a:sym typeface="Century Gothic"/>
            </a:endParaRPr>
          </a:p>
        </p:txBody>
      </p:sp>
      <p:sp>
        <p:nvSpPr>
          <p:cNvPr id="320" name="Google Shape;320;p57"/>
          <p:cNvSpPr txBox="1"/>
          <p:nvPr>
            <p:ph type="title"/>
          </p:nvPr>
        </p:nvSpPr>
        <p:spPr>
          <a:xfrm>
            <a:off x="457200" y="-6281"/>
            <a:ext cx="8229600" cy="8574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4400"/>
              <a:buFont typeface="Century Gothic"/>
              <a:buNone/>
            </a:pPr>
            <a:r>
              <a:rPr b="1" lang="en">
                <a:solidFill>
                  <a:schemeClr val="accent6"/>
                </a:solidFill>
                <a:latin typeface="Century Gothic"/>
                <a:ea typeface="Century Gothic"/>
                <a:cs typeface="Century Gothic"/>
                <a:sym typeface="Century Gothic"/>
              </a:rPr>
              <a:t>Example: </a:t>
            </a:r>
            <a:r>
              <a:rPr lang="en">
                <a:solidFill>
                  <a:srgbClr val="FFFF00"/>
                </a:solidFill>
                <a:latin typeface="Century Gothic"/>
                <a:ea typeface="Century Gothic"/>
                <a:cs typeface="Century Gothic"/>
                <a:sym typeface="Century Gothic"/>
              </a:rPr>
              <a:t>Framing Book Challenges</a:t>
            </a:r>
            <a:endParaRPr>
              <a:solidFill>
                <a:srgbClr val="FFFF00"/>
              </a:solidFill>
              <a:latin typeface="Century Gothic"/>
              <a:ea typeface="Century Gothic"/>
              <a:cs typeface="Century Gothic"/>
              <a:sym typeface="Century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31"/>
          <p:cNvSpPr txBox="1"/>
          <p:nvPr>
            <p:ph type="ctrTitle"/>
          </p:nvPr>
        </p:nvSpPr>
        <p:spPr>
          <a:xfrm>
            <a:off x="671258" y="990800"/>
            <a:ext cx="7801500" cy="17301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t/>
            </a:r>
            <a:endParaRPr/>
          </a:p>
        </p:txBody>
      </p:sp>
      <p:sp>
        <p:nvSpPr>
          <p:cNvPr id="140" name="Google Shape;140;p31"/>
          <p:cNvSpPr txBox="1"/>
          <p:nvPr>
            <p:ph idx="1" type="subTitle"/>
          </p:nvPr>
        </p:nvSpPr>
        <p:spPr>
          <a:xfrm>
            <a:off x="671250" y="3174876"/>
            <a:ext cx="78015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pic>
        <p:nvPicPr>
          <p:cNvPr id="141" name="Google Shape;141;p31"/>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58"/>
          <p:cNvSpPr/>
          <p:nvPr/>
        </p:nvSpPr>
        <p:spPr>
          <a:xfrm>
            <a:off x="867375" y="1186875"/>
            <a:ext cx="5063700" cy="3621300"/>
          </a:xfrm>
          <a:prstGeom prst="roundRect">
            <a:avLst>
              <a:gd fmla="val 12542" name="adj"/>
            </a:avLst>
          </a:prstGeom>
          <a:solidFill>
            <a:srgbClr val="1155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58"/>
          <p:cNvSpPr txBox="1"/>
          <p:nvPr/>
        </p:nvSpPr>
        <p:spPr>
          <a:xfrm>
            <a:off x="709325" y="2153875"/>
            <a:ext cx="5426100" cy="25911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 sz="3500">
                <a:solidFill>
                  <a:schemeClr val="dk1"/>
                </a:solidFill>
                <a:latin typeface="Century Gothic"/>
                <a:ea typeface="Century Gothic"/>
                <a:cs typeface="Century Gothic"/>
                <a:sym typeface="Century Gothic"/>
              </a:rPr>
              <a:t>We have created very progressive language around libraries…</a:t>
            </a:r>
            <a:endParaRPr sz="3500">
              <a:solidFill>
                <a:schemeClr val="dk1"/>
              </a:solidFill>
              <a:latin typeface="Century Gothic"/>
              <a:ea typeface="Century Gothic"/>
              <a:cs typeface="Century Gothic"/>
              <a:sym typeface="Century Gothic"/>
            </a:endParaRPr>
          </a:p>
          <a:p>
            <a:pPr indent="0" lvl="0" marL="0" marR="0" rtl="0" algn="ctr">
              <a:spcBef>
                <a:spcPts val="0"/>
              </a:spcBef>
              <a:spcAft>
                <a:spcPts val="0"/>
              </a:spcAft>
              <a:buNone/>
            </a:pPr>
            <a:r>
              <a:t/>
            </a:r>
            <a:endParaRPr sz="1900">
              <a:solidFill>
                <a:schemeClr val="dk1"/>
              </a:solidFill>
              <a:latin typeface="Century Gothic"/>
              <a:ea typeface="Century Gothic"/>
              <a:cs typeface="Century Gothic"/>
              <a:sym typeface="Century Gothic"/>
            </a:endParaRPr>
          </a:p>
        </p:txBody>
      </p:sp>
      <p:sp>
        <p:nvSpPr>
          <p:cNvPr id="327" name="Google Shape;327;p58"/>
          <p:cNvSpPr txBox="1"/>
          <p:nvPr/>
        </p:nvSpPr>
        <p:spPr>
          <a:xfrm>
            <a:off x="954950" y="2888275"/>
            <a:ext cx="4757700" cy="400200"/>
          </a:xfrm>
          <a:prstGeom prst="rect">
            <a:avLst/>
          </a:prstGeom>
          <a:noFill/>
          <a:ln>
            <a:noFill/>
          </a:ln>
          <a:effectLst>
            <a:outerShdw rotWithShape="0" algn="bl" dir="8820000" dist="57150">
              <a:srgbClr val="000000">
                <a:alpha val="82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t/>
            </a:r>
            <a:endParaRPr/>
          </a:p>
        </p:txBody>
      </p:sp>
      <p:pic>
        <p:nvPicPr>
          <p:cNvPr descr="Image of Robot from TV show Lost in Space that aired in the 1960s." id="328" name="Google Shape;328;p58" title="Robot from TV shot Lost in Space (60s era)"/>
          <p:cNvPicPr preferRelativeResize="0"/>
          <p:nvPr/>
        </p:nvPicPr>
        <p:blipFill rotWithShape="1">
          <a:blip r:embed="rId3">
            <a:alphaModFix/>
          </a:blip>
          <a:srcRect b="0" l="0" r="0" t="0"/>
          <a:stretch/>
        </p:blipFill>
        <p:spPr>
          <a:xfrm>
            <a:off x="6211625" y="1190999"/>
            <a:ext cx="1984400" cy="3621150"/>
          </a:xfrm>
          <a:prstGeom prst="rect">
            <a:avLst/>
          </a:prstGeom>
          <a:noFill/>
          <a:ln>
            <a:noFill/>
          </a:ln>
        </p:spPr>
      </p:pic>
      <p:sp>
        <p:nvSpPr>
          <p:cNvPr id="329" name="Google Shape;329;p58"/>
          <p:cNvSpPr txBox="1"/>
          <p:nvPr>
            <p:ph type="title"/>
          </p:nvPr>
        </p:nvSpPr>
        <p:spPr>
          <a:xfrm>
            <a:off x="457200" y="114300"/>
            <a:ext cx="8229600" cy="857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FFFF00"/>
              </a:buClr>
              <a:buSzPts val="4400"/>
              <a:buFont typeface="Century Gothic"/>
              <a:buNone/>
            </a:pPr>
            <a:r>
              <a:rPr lang="en">
                <a:solidFill>
                  <a:srgbClr val="FFFF00"/>
                </a:solidFill>
                <a:latin typeface="Century Gothic"/>
                <a:ea typeface="Century Gothic"/>
                <a:cs typeface="Century Gothic"/>
                <a:sym typeface="Century Gothic"/>
              </a:rPr>
              <a:t>Three Languages of Politics</a:t>
            </a:r>
            <a:br>
              <a:rPr lang="en">
                <a:solidFill>
                  <a:srgbClr val="FFFF00"/>
                </a:solidFill>
                <a:latin typeface="Century Gothic"/>
                <a:ea typeface="Century Gothic"/>
                <a:cs typeface="Century Gothic"/>
                <a:sym typeface="Century Gothic"/>
              </a:rPr>
            </a:br>
            <a:r>
              <a:rPr b="1" lang="en">
                <a:solidFill>
                  <a:srgbClr val="FF0000"/>
                </a:solidFill>
                <a:latin typeface="Century Gothic"/>
                <a:ea typeface="Century Gothic"/>
                <a:cs typeface="Century Gothic"/>
                <a:sym typeface="Century Gothic"/>
              </a:rPr>
              <a:t>DANGER WILL ROBINSON!</a:t>
            </a:r>
            <a:endParaRPr>
              <a:solidFill>
                <a:srgbClr val="FFFF00"/>
              </a:solidFill>
              <a:latin typeface="Century Gothic"/>
              <a:ea typeface="Century Gothic"/>
              <a:cs typeface="Century Gothic"/>
              <a:sym typeface="Century Gothic"/>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59"/>
          <p:cNvSpPr/>
          <p:nvPr/>
        </p:nvSpPr>
        <p:spPr>
          <a:xfrm>
            <a:off x="867375" y="1186875"/>
            <a:ext cx="5063700" cy="3621300"/>
          </a:xfrm>
          <a:prstGeom prst="roundRect">
            <a:avLst>
              <a:gd fmla="val 12542" name="adj"/>
            </a:avLst>
          </a:prstGeom>
          <a:solidFill>
            <a:srgbClr val="1155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59"/>
          <p:cNvSpPr txBox="1"/>
          <p:nvPr>
            <p:ph type="title"/>
          </p:nvPr>
        </p:nvSpPr>
        <p:spPr>
          <a:xfrm>
            <a:off x="457200" y="114300"/>
            <a:ext cx="8229600" cy="857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FFFF00"/>
              </a:buClr>
              <a:buSzPts val="4400"/>
              <a:buFont typeface="Century Gothic"/>
              <a:buNone/>
            </a:pPr>
            <a:r>
              <a:rPr lang="en">
                <a:solidFill>
                  <a:srgbClr val="FFFF00"/>
                </a:solidFill>
                <a:latin typeface="Century Gothic"/>
                <a:ea typeface="Century Gothic"/>
                <a:cs typeface="Century Gothic"/>
                <a:sym typeface="Century Gothic"/>
              </a:rPr>
              <a:t>Three Languages of Politics</a:t>
            </a:r>
            <a:br>
              <a:rPr lang="en">
                <a:solidFill>
                  <a:srgbClr val="FFFF00"/>
                </a:solidFill>
                <a:latin typeface="Century Gothic"/>
                <a:ea typeface="Century Gothic"/>
                <a:cs typeface="Century Gothic"/>
                <a:sym typeface="Century Gothic"/>
              </a:rPr>
            </a:br>
            <a:r>
              <a:rPr b="1" lang="en">
                <a:solidFill>
                  <a:srgbClr val="FF0000"/>
                </a:solidFill>
                <a:latin typeface="Century Gothic"/>
                <a:ea typeface="Century Gothic"/>
                <a:cs typeface="Century Gothic"/>
                <a:sym typeface="Century Gothic"/>
              </a:rPr>
              <a:t>DANGER WILL ROBINSON!</a:t>
            </a:r>
            <a:endParaRPr>
              <a:solidFill>
                <a:srgbClr val="FFFF00"/>
              </a:solidFill>
              <a:latin typeface="Century Gothic"/>
              <a:ea typeface="Century Gothic"/>
              <a:cs typeface="Century Gothic"/>
              <a:sym typeface="Century Gothic"/>
            </a:endParaRPr>
          </a:p>
        </p:txBody>
      </p:sp>
      <p:sp>
        <p:nvSpPr>
          <p:cNvPr id="336" name="Google Shape;336;p59"/>
          <p:cNvSpPr txBox="1"/>
          <p:nvPr/>
        </p:nvSpPr>
        <p:spPr>
          <a:xfrm>
            <a:off x="709325" y="1343400"/>
            <a:ext cx="5426100" cy="1800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 sz="3500">
                <a:solidFill>
                  <a:schemeClr val="dk1"/>
                </a:solidFill>
                <a:latin typeface="Century Gothic"/>
                <a:ea typeface="Century Gothic"/>
                <a:cs typeface="Century Gothic"/>
                <a:sym typeface="Century Gothic"/>
              </a:rPr>
              <a:t>We tend to default </a:t>
            </a:r>
            <a:br>
              <a:rPr lang="en" sz="3500">
                <a:solidFill>
                  <a:schemeClr val="dk1"/>
                </a:solidFill>
                <a:latin typeface="Century Gothic"/>
                <a:ea typeface="Century Gothic"/>
                <a:cs typeface="Century Gothic"/>
                <a:sym typeface="Century Gothic"/>
              </a:rPr>
            </a:br>
            <a:r>
              <a:rPr lang="en" sz="3500">
                <a:solidFill>
                  <a:schemeClr val="dk1"/>
                </a:solidFill>
                <a:latin typeface="Century Gothic"/>
                <a:ea typeface="Century Gothic"/>
                <a:cs typeface="Century Gothic"/>
                <a:sym typeface="Century Gothic"/>
              </a:rPr>
              <a:t>to talking about the library in ways </a:t>
            </a:r>
            <a:endParaRPr sz="1900">
              <a:solidFill>
                <a:schemeClr val="dk1"/>
              </a:solidFill>
              <a:latin typeface="Century Gothic"/>
              <a:ea typeface="Century Gothic"/>
              <a:cs typeface="Century Gothic"/>
              <a:sym typeface="Century Gothic"/>
            </a:endParaRPr>
          </a:p>
        </p:txBody>
      </p:sp>
      <p:pic>
        <p:nvPicPr>
          <p:cNvPr id="337" name="Google Shape;337;p59"/>
          <p:cNvPicPr preferRelativeResize="0"/>
          <p:nvPr/>
        </p:nvPicPr>
        <p:blipFill rotWithShape="1">
          <a:blip r:embed="rId3">
            <a:alphaModFix/>
          </a:blip>
          <a:srcRect b="0" l="0" r="0" t="0"/>
          <a:stretch/>
        </p:blipFill>
        <p:spPr>
          <a:xfrm>
            <a:off x="6211625" y="1190999"/>
            <a:ext cx="1984400" cy="3621150"/>
          </a:xfrm>
          <a:prstGeom prst="rect">
            <a:avLst/>
          </a:prstGeom>
          <a:noFill/>
          <a:ln>
            <a:noFill/>
          </a:ln>
        </p:spPr>
      </p:pic>
      <p:sp>
        <p:nvSpPr>
          <p:cNvPr id="338" name="Google Shape;338;p59"/>
          <p:cNvSpPr txBox="1"/>
          <p:nvPr/>
        </p:nvSpPr>
        <p:spPr>
          <a:xfrm>
            <a:off x="954950" y="2888275"/>
            <a:ext cx="4757700" cy="1800900"/>
          </a:xfrm>
          <a:prstGeom prst="rect">
            <a:avLst/>
          </a:prstGeom>
          <a:noFill/>
          <a:ln>
            <a:noFill/>
          </a:ln>
          <a:effectLst>
            <a:outerShdw rotWithShape="0" algn="bl" dir="8820000" dist="57150">
              <a:srgbClr val="000000">
                <a:alpha val="82000"/>
              </a:srgbClr>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lang="en" sz="3500">
                <a:solidFill>
                  <a:schemeClr val="dk1"/>
                </a:solidFill>
                <a:latin typeface="Century Gothic"/>
                <a:ea typeface="Century Gothic"/>
                <a:cs typeface="Century Gothic"/>
                <a:sym typeface="Century Gothic"/>
              </a:rPr>
              <a:t>that reflect </a:t>
            </a:r>
            <a:br>
              <a:rPr lang="en" sz="3500">
                <a:solidFill>
                  <a:schemeClr val="dk1"/>
                </a:solidFill>
                <a:latin typeface="Century Gothic"/>
                <a:ea typeface="Century Gothic"/>
                <a:cs typeface="Century Gothic"/>
                <a:sym typeface="Century Gothic"/>
              </a:rPr>
            </a:br>
            <a:r>
              <a:rPr lang="en" sz="3500">
                <a:solidFill>
                  <a:schemeClr val="dk1"/>
                </a:solidFill>
                <a:latin typeface="Century Gothic"/>
                <a:ea typeface="Century Gothic"/>
                <a:cs typeface="Century Gothic"/>
                <a:sym typeface="Century Gothic"/>
              </a:rPr>
              <a:t>OUR OWN POLITICAL WORLDVIEW</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60"/>
          <p:cNvSpPr/>
          <p:nvPr/>
        </p:nvSpPr>
        <p:spPr>
          <a:xfrm>
            <a:off x="867375" y="1186875"/>
            <a:ext cx="5063700" cy="3621300"/>
          </a:xfrm>
          <a:prstGeom prst="roundRect">
            <a:avLst>
              <a:gd fmla="val 12542" name="adj"/>
            </a:avLst>
          </a:prstGeom>
          <a:solidFill>
            <a:srgbClr val="1155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60"/>
          <p:cNvSpPr txBox="1"/>
          <p:nvPr>
            <p:ph type="title"/>
          </p:nvPr>
        </p:nvSpPr>
        <p:spPr>
          <a:xfrm>
            <a:off x="457200" y="114300"/>
            <a:ext cx="8229600" cy="857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FFFF00"/>
              </a:buClr>
              <a:buSzPts val="4400"/>
              <a:buFont typeface="Century Gothic"/>
              <a:buNone/>
            </a:pPr>
            <a:r>
              <a:rPr lang="en">
                <a:solidFill>
                  <a:srgbClr val="FFFF00"/>
                </a:solidFill>
                <a:latin typeface="Century Gothic"/>
                <a:ea typeface="Century Gothic"/>
                <a:cs typeface="Century Gothic"/>
                <a:sym typeface="Century Gothic"/>
              </a:rPr>
              <a:t>Three Languages of Politics</a:t>
            </a:r>
            <a:br>
              <a:rPr lang="en">
                <a:solidFill>
                  <a:srgbClr val="FFFF00"/>
                </a:solidFill>
                <a:latin typeface="Century Gothic"/>
                <a:ea typeface="Century Gothic"/>
                <a:cs typeface="Century Gothic"/>
                <a:sym typeface="Century Gothic"/>
              </a:rPr>
            </a:br>
            <a:r>
              <a:rPr b="1" lang="en">
                <a:solidFill>
                  <a:srgbClr val="FF0000"/>
                </a:solidFill>
                <a:latin typeface="Century Gothic"/>
                <a:ea typeface="Century Gothic"/>
                <a:cs typeface="Century Gothic"/>
                <a:sym typeface="Century Gothic"/>
              </a:rPr>
              <a:t>DANGER WILL ROBINSON!</a:t>
            </a:r>
            <a:endParaRPr>
              <a:solidFill>
                <a:srgbClr val="FFFF00"/>
              </a:solidFill>
              <a:latin typeface="Century Gothic"/>
              <a:ea typeface="Century Gothic"/>
              <a:cs typeface="Century Gothic"/>
              <a:sym typeface="Century Gothic"/>
            </a:endParaRPr>
          </a:p>
        </p:txBody>
      </p:sp>
      <p:sp>
        <p:nvSpPr>
          <p:cNvPr id="345" name="Google Shape;345;p60"/>
          <p:cNvSpPr txBox="1"/>
          <p:nvPr/>
        </p:nvSpPr>
        <p:spPr>
          <a:xfrm>
            <a:off x="867425" y="1343400"/>
            <a:ext cx="5063700" cy="1800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 sz="3500">
                <a:solidFill>
                  <a:schemeClr val="dk1"/>
                </a:solidFill>
                <a:latin typeface="Century Gothic"/>
                <a:ea typeface="Century Gothic"/>
                <a:cs typeface="Century Gothic"/>
                <a:sym typeface="Century Gothic"/>
              </a:rPr>
              <a:t>We must therefore know our default worldview and </a:t>
            </a:r>
            <a:r>
              <a:rPr lang="en" sz="3500" u="sng">
                <a:solidFill>
                  <a:schemeClr val="dk1"/>
                </a:solidFill>
                <a:latin typeface="Century Gothic"/>
                <a:ea typeface="Century Gothic"/>
                <a:cs typeface="Century Gothic"/>
                <a:sym typeface="Century Gothic"/>
              </a:rPr>
              <a:t>intentionally</a:t>
            </a:r>
            <a:r>
              <a:rPr lang="en" sz="3500">
                <a:solidFill>
                  <a:schemeClr val="dk1"/>
                </a:solidFill>
                <a:latin typeface="Century Gothic"/>
                <a:ea typeface="Century Gothic"/>
                <a:cs typeface="Century Gothic"/>
                <a:sym typeface="Century Gothic"/>
              </a:rPr>
              <a:t> use language that will appeal to others</a:t>
            </a:r>
            <a:endParaRPr sz="1900">
              <a:solidFill>
                <a:schemeClr val="dk1"/>
              </a:solidFill>
              <a:latin typeface="Century Gothic"/>
              <a:ea typeface="Century Gothic"/>
              <a:cs typeface="Century Gothic"/>
              <a:sym typeface="Century Gothic"/>
            </a:endParaRPr>
          </a:p>
        </p:txBody>
      </p:sp>
      <p:pic>
        <p:nvPicPr>
          <p:cNvPr id="346" name="Google Shape;346;p60"/>
          <p:cNvPicPr preferRelativeResize="0"/>
          <p:nvPr/>
        </p:nvPicPr>
        <p:blipFill rotWithShape="1">
          <a:blip r:embed="rId3">
            <a:alphaModFix/>
          </a:blip>
          <a:srcRect b="0" l="0" r="0" t="0"/>
          <a:stretch/>
        </p:blipFill>
        <p:spPr>
          <a:xfrm>
            <a:off x="6211625" y="1190999"/>
            <a:ext cx="1984400" cy="36211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61"/>
          <p:cNvSpPr/>
          <p:nvPr/>
        </p:nvSpPr>
        <p:spPr>
          <a:xfrm>
            <a:off x="709350" y="1186875"/>
            <a:ext cx="7657200" cy="3621300"/>
          </a:xfrm>
          <a:prstGeom prst="roundRect">
            <a:avLst>
              <a:gd fmla="val 12542" name="adj"/>
            </a:avLst>
          </a:prstGeom>
          <a:solidFill>
            <a:srgbClr val="1155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61"/>
          <p:cNvSpPr txBox="1"/>
          <p:nvPr>
            <p:ph type="title"/>
          </p:nvPr>
        </p:nvSpPr>
        <p:spPr>
          <a:xfrm>
            <a:off x="457200" y="114300"/>
            <a:ext cx="8229600" cy="857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FFFF00"/>
              </a:buClr>
              <a:buSzPts val="4400"/>
              <a:buFont typeface="Century Gothic"/>
              <a:buNone/>
            </a:pPr>
            <a:r>
              <a:rPr lang="en">
                <a:solidFill>
                  <a:srgbClr val="FFFF00"/>
                </a:solidFill>
                <a:latin typeface="Century Gothic"/>
                <a:ea typeface="Century Gothic"/>
                <a:cs typeface="Century Gothic"/>
                <a:sym typeface="Century Gothic"/>
              </a:rPr>
              <a:t>Three Languages of Politics</a:t>
            </a:r>
            <a:br>
              <a:rPr lang="en">
                <a:solidFill>
                  <a:srgbClr val="FFFF00"/>
                </a:solidFill>
                <a:latin typeface="Century Gothic"/>
                <a:ea typeface="Century Gothic"/>
                <a:cs typeface="Century Gothic"/>
                <a:sym typeface="Century Gothic"/>
              </a:rPr>
            </a:br>
            <a:r>
              <a:rPr b="1" lang="en">
                <a:solidFill>
                  <a:srgbClr val="FF0000"/>
                </a:solidFill>
                <a:latin typeface="Century Gothic"/>
                <a:ea typeface="Century Gothic"/>
                <a:cs typeface="Century Gothic"/>
                <a:sym typeface="Century Gothic"/>
              </a:rPr>
              <a:t>DANGER WILL ROBINSON!</a:t>
            </a:r>
            <a:endParaRPr>
              <a:solidFill>
                <a:srgbClr val="FFFF00"/>
              </a:solidFill>
              <a:latin typeface="Century Gothic"/>
              <a:ea typeface="Century Gothic"/>
              <a:cs typeface="Century Gothic"/>
              <a:sym typeface="Century Gothic"/>
            </a:endParaRPr>
          </a:p>
        </p:txBody>
      </p:sp>
      <p:sp>
        <p:nvSpPr>
          <p:cNvPr id="353" name="Google Shape;353;p61"/>
          <p:cNvSpPr txBox="1"/>
          <p:nvPr/>
        </p:nvSpPr>
        <p:spPr>
          <a:xfrm>
            <a:off x="930150" y="1375375"/>
            <a:ext cx="7215600" cy="1800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 sz="4300">
                <a:solidFill>
                  <a:schemeClr val="dk1"/>
                </a:solidFill>
                <a:latin typeface="Century Gothic"/>
                <a:ea typeface="Century Gothic"/>
                <a:cs typeface="Century Gothic"/>
                <a:sym typeface="Century Gothic"/>
              </a:rPr>
              <a:t>Talking like an ALA/OIF strongly worded letter or press release may not be recipe for success in your neck of the woods</a:t>
            </a:r>
            <a:r>
              <a:rPr lang="en" sz="4500">
                <a:solidFill>
                  <a:schemeClr val="dk1"/>
                </a:solidFill>
                <a:latin typeface="Century Gothic"/>
                <a:ea typeface="Century Gothic"/>
                <a:cs typeface="Century Gothic"/>
                <a:sym typeface="Century Gothic"/>
              </a:rPr>
              <a:t>.</a:t>
            </a:r>
            <a:endParaRPr sz="2900">
              <a:solidFill>
                <a:schemeClr val="dk1"/>
              </a:solidFill>
              <a:latin typeface="Century Gothic"/>
              <a:ea typeface="Century Gothic"/>
              <a:cs typeface="Century Gothic"/>
              <a:sym typeface="Century Gothic"/>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6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900">
                <a:solidFill>
                  <a:srgbClr val="FF9900"/>
                </a:solidFill>
              </a:rPr>
              <a:t>Effective Keywords and Concepts:  </a:t>
            </a:r>
            <a:r>
              <a:rPr lang="en" sz="2900">
                <a:solidFill>
                  <a:srgbClr val="FFFF00"/>
                </a:solidFill>
              </a:rPr>
              <a:t>Left of Center</a:t>
            </a:r>
            <a:endParaRPr sz="2900">
              <a:solidFill>
                <a:srgbClr val="FFFF00"/>
              </a:solidFill>
            </a:endParaRPr>
          </a:p>
        </p:txBody>
      </p:sp>
      <p:sp>
        <p:nvSpPr>
          <p:cNvPr id="359" name="Google Shape;359;p62"/>
          <p:cNvSpPr/>
          <p:nvPr/>
        </p:nvSpPr>
        <p:spPr>
          <a:xfrm>
            <a:off x="412850" y="1367525"/>
            <a:ext cx="8205900" cy="3093900"/>
          </a:xfrm>
          <a:prstGeom prst="roundRect">
            <a:avLst>
              <a:gd fmla="val 16667" name="adj"/>
            </a:avLst>
          </a:prstGeom>
          <a:solidFill>
            <a:srgbClr val="0B539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360" name="Google Shape;360;p62"/>
          <p:cNvGraphicFramePr/>
          <p:nvPr/>
        </p:nvGraphicFramePr>
        <p:xfrm>
          <a:off x="521000" y="1594900"/>
          <a:ext cx="3000000" cy="3000000"/>
        </p:xfrm>
        <a:graphic>
          <a:graphicData uri="http://schemas.openxmlformats.org/drawingml/2006/table">
            <a:tbl>
              <a:tblPr>
                <a:noFill/>
                <a:tableStyleId>{055A3796-A230-4D7E-B005-3DCDACA9997B}</a:tableStyleId>
              </a:tblPr>
              <a:tblGrid>
                <a:gridCol w="3858000"/>
                <a:gridCol w="4347850"/>
              </a:tblGrid>
              <a:tr h="2743175">
                <a:tc>
                  <a:txBody>
                    <a:bodyPr/>
                    <a:lstStyle/>
                    <a:p>
                      <a:pPr indent="-393700" lvl="0" marL="457200" rtl="0" algn="l">
                        <a:spcBef>
                          <a:spcPts val="0"/>
                        </a:spcBef>
                        <a:spcAft>
                          <a:spcPts val="0"/>
                        </a:spcAft>
                        <a:buClr>
                          <a:schemeClr val="dk1"/>
                        </a:buClr>
                        <a:buSzPts val="2600"/>
                        <a:buFont typeface="Century Gothic"/>
                        <a:buChar char="●"/>
                      </a:pPr>
                      <a:r>
                        <a:rPr lang="en" sz="2600">
                          <a:solidFill>
                            <a:schemeClr val="dk1"/>
                          </a:solidFill>
                          <a:latin typeface="Century Gothic"/>
                          <a:ea typeface="Century Gothic"/>
                          <a:cs typeface="Century Gothic"/>
                          <a:sym typeface="Century Gothic"/>
                        </a:rPr>
                        <a:t>Access</a:t>
                      </a:r>
                      <a:endParaRPr sz="2600">
                        <a:solidFill>
                          <a:schemeClr val="dk1"/>
                        </a:solidFill>
                        <a:latin typeface="Century Gothic"/>
                        <a:ea typeface="Century Gothic"/>
                        <a:cs typeface="Century Gothic"/>
                        <a:sym typeface="Century Gothic"/>
                      </a:endParaRPr>
                    </a:p>
                    <a:p>
                      <a:pPr indent="-393700" lvl="0" marL="457200" rtl="0" algn="l">
                        <a:spcBef>
                          <a:spcPts val="0"/>
                        </a:spcBef>
                        <a:spcAft>
                          <a:spcPts val="0"/>
                        </a:spcAft>
                        <a:buClr>
                          <a:schemeClr val="dk1"/>
                        </a:buClr>
                        <a:buSzPts val="2600"/>
                        <a:buFont typeface="Century Gothic"/>
                        <a:buChar char="●"/>
                      </a:pPr>
                      <a:r>
                        <a:rPr lang="en" sz="2600">
                          <a:solidFill>
                            <a:schemeClr val="dk1"/>
                          </a:solidFill>
                          <a:latin typeface="Century Gothic"/>
                          <a:ea typeface="Century Gothic"/>
                          <a:cs typeface="Century Gothic"/>
                          <a:sym typeface="Century Gothic"/>
                        </a:rPr>
                        <a:t>Equity</a:t>
                      </a:r>
                      <a:endParaRPr sz="2600">
                        <a:solidFill>
                          <a:schemeClr val="dk1"/>
                        </a:solidFill>
                        <a:latin typeface="Century Gothic"/>
                        <a:ea typeface="Century Gothic"/>
                        <a:cs typeface="Century Gothic"/>
                        <a:sym typeface="Century Gothic"/>
                      </a:endParaRPr>
                    </a:p>
                    <a:p>
                      <a:pPr indent="-393700" lvl="0" marL="457200" rtl="0" algn="l">
                        <a:spcBef>
                          <a:spcPts val="0"/>
                        </a:spcBef>
                        <a:spcAft>
                          <a:spcPts val="0"/>
                        </a:spcAft>
                        <a:buClr>
                          <a:schemeClr val="dk1"/>
                        </a:buClr>
                        <a:buSzPts val="2600"/>
                        <a:buFont typeface="Century Gothic"/>
                        <a:buChar char="●"/>
                      </a:pPr>
                      <a:r>
                        <a:rPr lang="en" sz="2600">
                          <a:solidFill>
                            <a:schemeClr val="dk1"/>
                          </a:solidFill>
                          <a:latin typeface="Century Gothic"/>
                          <a:ea typeface="Century Gothic"/>
                          <a:cs typeface="Century Gothic"/>
                          <a:sym typeface="Century Gothic"/>
                        </a:rPr>
                        <a:t>Environment</a:t>
                      </a:r>
                      <a:endParaRPr sz="2600">
                        <a:solidFill>
                          <a:schemeClr val="dk1"/>
                        </a:solidFill>
                        <a:latin typeface="Century Gothic"/>
                        <a:ea typeface="Century Gothic"/>
                        <a:cs typeface="Century Gothic"/>
                        <a:sym typeface="Century Gothic"/>
                      </a:endParaRPr>
                    </a:p>
                    <a:p>
                      <a:pPr indent="-393700" lvl="0" marL="457200" rtl="0" algn="l">
                        <a:spcBef>
                          <a:spcPts val="0"/>
                        </a:spcBef>
                        <a:spcAft>
                          <a:spcPts val="0"/>
                        </a:spcAft>
                        <a:buClr>
                          <a:schemeClr val="dk1"/>
                        </a:buClr>
                        <a:buSzPts val="2600"/>
                        <a:buFont typeface="Century Gothic"/>
                        <a:buChar char="●"/>
                      </a:pPr>
                      <a:r>
                        <a:rPr lang="en" sz="2600">
                          <a:solidFill>
                            <a:schemeClr val="dk1"/>
                          </a:solidFill>
                          <a:latin typeface="Century Gothic"/>
                          <a:ea typeface="Century Gothic"/>
                          <a:cs typeface="Century Gothic"/>
                          <a:sym typeface="Century Gothic"/>
                        </a:rPr>
                        <a:t>Choice</a:t>
                      </a:r>
                      <a:endParaRPr sz="2600">
                        <a:solidFill>
                          <a:schemeClr val="dk1"/>
                        </a:solidFill>
                        <a:latin typeface="Century Gothic"/>
                        <a:ea typeface="Century Gothic"/>
                        <a:cs typeface="Century Gothic"/>
                        <a:sym typeface="Century Gothic"/>
                      </a:endParaRPr>
                    </a:p>
                    <a:p>
                      <a:pPr indent="-393700" lvl="0" marL="457200" rtl="0" algn="l">
                        <a:spcBef>
                          <a:spcPts val="0"/>
                        </a:spcBef>
                        <a:spcAft>
                          <a:spcPts val="0"/>
                        </a:spcAft>
                        <a:buClr>
                          <a:schemeClr val="dk1"/>
                        </a:buClr>
                        <a:buSzPts val="2600"/>
                        <a:buFont typeface="Century Gothic"/>
                        <a:buChar char="●"/>
                      </a:pPr>
                      <a:r>
                        <a:rPr lang="en" sz="2600">
                          <a:solidFill>
                            <a:schemeClr val="dk1"/>
                          </a:solidFill>
                          <a:latin typeface="Century Gothic"/>
                          <a:ea typeface="Century Gothic"/>
                          <a:cs typeface="Century Gothic"/>
                          <a:sym typeface="Century Gothic"/>
                        </a:rPr>
                        <a:t>Standards</a:t>
                      </a:r>
                      <a:endParaRPr sz="2600">
                        <a:solidFill>
                          <a:schemeClr val="dk1"/>
                        </a:solidFill>
                        <a:latin typeface="Century Gothic"/>
                        <a:ea typeface="Century Gothic"/>
                        <a:cs typeface="Century Gothic"/>
                        <a:sym typeface="Century Gothic"/>
                      </a:endParaRPr>
                    </a:p>
                    <a:p>
                      <a:pPr indent="-393700" lvl="0" marL="457200" rtl="0" algn="l">
                        <a:spcBef>
                          <a:spcPts val="0"/>
                        </a:spcBef>
                        <a:spcAft>
                          <a:spcPts val="0"/>
                        </a:spcAft>
                        <a:buClr>
                          <a:schemeClr val="dk1"/>
                        </a:buClr>
                        <a:buSzPts val="2600"/>
                        <a:buFont typeface="Century Gothic"/>
                        <a:buChar char="●"/>
                      </a:pPr>
                      <a:r>
                        <a:rPr lang="en" sz="2600">
                          <a:solidFill>
                            <a:schemeClr val="dk1"/>
                          </a:solidFill>
                          <a:latin typeface="Century Gothic"/>
                          <a:ea typeface="Century Gothic"/>
                          <a:cs typeface="Century Gothic"/>
                          <a:sym typeface="Century Gothic"/>
                        </a:rPr>
                        <a:t>Social Justice</a:t>
                      </a:r>
                      <a:endParaRPr sz="2300">
                        <a:solidFill>
                          <a:schemeClr val="dk1"/>
                        </a:solidFill>
                        <a:latin typeface="Century Gothic"/>
                        <a:ea typeface="Century Gothic"/>
                        <a:cs typeface="Century Gothic"/>
                        <a:sym typeface="Century Gothic"/>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393700" lvl="0" marL="457200" rtl="0" algn="l">
                        <a:spcBef>
                          <a:spcPts val="0"/>
                        </a:spcBef>
                        <a:spcAft>
                          <a:spcPts val="0"/>
                        </a:spcAft>
                        <a:buClr>
                          <a:schemeClr val="dk1"/>
                        </a:buClr>
                        <a:buSzPts val="2600"/>
                        <a:buFont typeface="Century Gothic"/>
                        <a:buChar char="●"/>
                      </a:pPr>
                      <a:r>
                        <a:rPr lang="en" sz="2600">
                          <a:solidFill>
                            <a:schemeClr val="dk1"/>
                          </a:solidFill>
                          <a:latin typeface="Century Gothic"/>
                          <a:ea typeface="Century Gothic"/>
                          <a:cs typeface="Century Gothic"/>
                          <a:sym typeface="Century Gothic"/>
                        </a:rPr>
                        <a:t>Systemic Problems</a:t>
                      </a:r>
                      <a:endParaRPr sz="2600">
                        <a:solidFill>
                          <a:schemeClr val="dk1"/>
                        </a:solidFill>
                        <a:latin typeface="Century Gothic"/>
                        <a:ea typeface="Century Gothic"/>
                        <a:cs typeface="Century Gothic"/>
                        <a:sym typeface="Century Gothic"/>
                      </a:endParaRPr>
                    </a:p>
                    <a:p>
                      <a:pPr indent="-393700" lvl="0" marL="457200" rtl="0" algn="l">
                        <a:spcBef>
                          <a:spcPts val="0"/>
                        </a:spcBef>
                        <a:spcAft>
                          <a:spcPts val="0"/>
                        </a:spcAft>
                        <a:buClr>
                          <a:schemeClr val="dk1"/>
                        </a:buClr>
                        <a:buSzPts val="2600"/>
                        <a:buFont typeface="Century Gothic"/>
                        <a:buChar char="●"/>
                      </a:pPr>
                      <a:r>
                        <a:rPr lang="en" sz="2600">
                          <a:solidFill>
                            <a:schemeClr val="dk1"/>
                          </a:solidFill>
                          <a:latin typeface="Century Gothic"/>
                          <a:ea typeface="Century Gothic"/>
                          <a:cs typeface="Century Gothic"/>
                          <a:sym typeface="Century Gothic"/>
                        </a:rPr>
                        <a:t>Class / Class Structure</a:t>
                      </a:r>
                      <a:endParaRPr sz="2600">
                        <a:solidFill>
                          <a:schemeClr val="dk1"/>
                        </a:solidFill>
                        <a:latin typeface="Century Gothic"/>
                        <a:ea typeface="Century Gothic"/>
                        <a:cs typeface="Century Gothic"/>
                        <a:sym typeface="Century Gothic"/>
                      </a:endParaRPr>
                    </a:p>
                    <a:p>
                      <a:pPr indent="-393700" lvl="0" marL="457200" rtl="0" algn="l">
                        <a:spcBef>
                          <a:spcPts val="0"/>
                        </a:spcBef>
                        <a:spcAft>
                          <a:spcPts val="0"/>
                        </a:spcAft>
                        <a:buClr>
                          <a:schemeClr val="dk1"/>
                        </a:buClr>
                        <a:buSzPts val="2600"/>
                        <a:buFont typeface="Century Gothic"/>
                        <a:buChar char="●"/>
                      </a:pPr>
                      <a:r>
                        <a:rPr lang="en" sz="2600">
                          <a:solidFill>
                            <a:schemeClr val="dk1"/>
                          </a:solidFill>
                          <a:latin typeface="Century Gothic"/>
                          <a:ea typeface="Century Gothic"/>
                          <a:cs typeface="Century Gothic"/>
                          <a:sym typeface="Century Gothic"/>
                        </a:rPr>
                        <a:t>Microaggressions</a:t>
                      </a:r>
                      <a:endParaRPr sz="2600">
                        <a:solidFill>
                          <a:schemeClr val="dk1"/>
                        </a:solidFill>
                        <a:latin typeface="Century Gothic"/>
                        <a:ea typeface="Century Gothic"/>
                        <a:cs typeface="Century Gothic"/>
                        <a:sym typeface="Century Gothic"/>
                      </a:endParaRPr>
                    </a:p>
                    <a:p>
                      <a:pPr indent="-393700" lvl="0" marL="457200" rtl="0" algn="l">
                        <a:spcBef>
                          <a:spcPts val="0"/>
                        </a:spcBef>
                        <a:spcAft>
                          <a:spcPts val="0"/>
                        </a:spcAft>
                        <a:buClr>
                          <a:schemeClr val="dk1"/>
                        </a:buClr>
                        <a:buSzPts val="2600"/>
                        <a:buFont typeface="Century Gothic"/>
                        <a:buChar char="●"/>
                      </a:pPr>
                      <a:r>
                        <a:rPr lang="en" sz="2600">
                          <a:solidFill>
                            <a:schemeClr val="dk1"/>
                          </a:solidFill>
                          <a:latin typeface="Century Gothic"/>
                          <a:ea typeface="Century Gothic"/>
                          <a:cs typeface="Century Gothic"/>
                          <a:sym typeface="Century Gothic"/>
                        </a:rPr>
                        <a:t>Privilege</a:t>
                      </a:r>
                      <a:endParaRPr sz="2600">
                        <a:solidFill>
                          <a:schemeClr val="dk1"/>
                        </a:solidFill>
                        <a:latin typeface="Century Gothic"/>
                        <a:ea typeface="Century Gothic"/>
                        <a:cs typeface="Century Gothic"/>
                        <a:sym typeface="Century Gothic"/>
                      </a:endParaRPr>
                    </a:p>
                    <a:p>
                      <a:pPr indent="-393700" lvl="0" marL="457200" rtl="0" algn="l">
                        <a:spcBef>
                          <a:spcPts val="0"/>
                        </a:spcBef>
                        <a:spcAft>
                          <a:spcPts val="0"/>
                        </a:spcAft>
                        <a:buClr>
                          <a:schemeClr val="dk1"/>
                        </a:buClr>
                        <a:buSzPts val="2600"/>
                        <a:buFont typeface="Century Gothic"/>
                        <a:buChar char="●"/>
                      </a:pPr>
                      <a:r>
                        <a:rPr lang="en" sz="2600">
                          <a:solidFill>
                            <a:schemeClr val="dk1"/>
                          </a:solidFill>
                          <a:latin typeface="Century Gothic"/>
                          <a:ea typeface="Century Gothic"/>
                          <a:cs typeface="Century Gothic"/>
                          <a:sym typeface="Century Gothic"/>
                        </a:rPr>
                        <a:t>Inclusion</a:t>
                      </a:r>
                      <a:endParaRPr sz="2600">
                        <a:solidFill>
                          <a:schemeClr val="dk1"/>
                        </a:solidFill>
                        <a:latin typeface="Century Gothic"/>
                        <a:ea typeface="Century Gothic"/>
                        <a:cs typeface="Century Gothic"/>
                        <a:sym typeface="Century Gothic"/>
                      </a:endParaRPr>
                    </a:p>
                    <a:p>
                      <a:pPr indent="-393700" lvl="0" marL="457200" rtl="0" algn="l">
                        <a:spcBef>
                          <a:spcPts val="0"/>
                        </a:spcBef>
                        <a:spcAft>
                          <a:spcPts val="0"/>
                        </a:spcAft>
                        <a:buClr>
                          <a:schemeClr val="dk1"/>
                        </a:buClr>
                        <a:buSzPts val="2600"/>
                        <a:buFont typeface="Century Gothic"/>
                        <a:buChar char="●"/>
                      </a:pPr>
                      <a:r>
                        <a:rPr lang="en" sz="2600">
                          <a:solidFill>
                            <a:schemeClr val="dk1"/>
                          </a:solidFill>
                          <a:latin typeface="Century Gothic"/>
                          <a:ea typeface="Century Gothic"/>
                          <a:cs typeface="Century Gothic"/>
                          <a:sym typeface="Century Gothic"/>
                        </a:rPr>
                        <a:t>Diversity</a:t>
                      </a:r>
                      <a:endParaRPr sz="2600">
                        <a:solidFill>
                          <a:schemeClr val="dk1"/>
                        </a:solidFill>
                        <a:latin typeface="Century Gothic"/>
                        <a:ea typeface="Century Gothic"/>
                        <a:cs typeface="Century Gothic"/>
                        <a:sym typeface="Century Gothic"/>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361" name="Google Shape;361;p62"/>
          <p:cNvSpPr txBox="1"/>
          <p:nvPr/>
        </p:nvSpPr>
        <p:spPr>
          <a:xfrm>
            <a:off x="937075" y="4603175"/>
            <a:ext cx="7373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Average"/>
                <a:ea typeface="Average"/>
                <a:cs typeface="Average"/>
                <a:sym typeface="Average"/>
              </a:rPr>
              <a:t>Adapted from Utah Cultural Alliance</a:t>
            </a:r>
            <a:endParaRPr>
              <a:solidFill>
                <a:schemeClr val="dk1"/>
              </a:solidFill>
              <a:latin typeface="Average"/>
              <a:ea typeface="Average"/>
              <a:cs typeface="Average"/>
              <a:sym typeface="Average"/>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63"/>
          <p:cNvSpPr txBox="1"/>
          <p:nvPr>
            <p:ph type="title"/>
          </p:nvPr>
        </p:nvSpPr>
        <p:spPr>
          <a:xfrm>
            <a:off x="311700" y="445025"/>
            <a:ext cx="8725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900">
                <a:solidFill>
                  <a:srgbClr val="FF9900"/>
                </a:solidFill>
              </a:rPr>
              <a:t>Effective Keywords and Concepts:  </a:t>
            </a:r>
            <a:r>
              <a:rPr lang="en" sz="2900">
                <a:solidFill>
                  <a:srgbClr val="FFFF00"/>
                </a:solidFill>
              </a:rPr>
              <a:t>Right of Center</a:t>
            </a:r>
            <a:endParaRPr sz="2900">
              <a:solidFill>
                <a:srgbClr val="FFFF00"/>
              </a:solidFill>
            </a:endParaRPr>
          </a:p>
        </p:txBody>
      </p:sp>
      <p:sp>
        <p:nvSpPr>
          <p:cNvPr id="367" name="Google Shape;367;p63"/>
          <p:cNvSpPr/>
          <p:nvPr/>
        </p:nvSpPr>
        <p:spPr>
          <a:xfrm>
            <a:off x="412850" y="1367525"/>
            <a:ext cx="8205900" cy="3093900"/>
          </a:xfrm>
          <a:prstGeom prst="roundRect">
            <a:avLst>
              <a:gd fmla="val 16667" name="adj"/>
            </a:avLst>
          </a:prstGeom>
          <a:solidFill>
            <a:srgbClr val="0B539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368" name="Google Shape;368;p63"/>
          <p:cNvGraphicFramePr/>
          <p:nvPr/>
        </p:nvGraphicFramePr>
        <p:xfrm>
          <a:off x="521000" y="1594900"/>
          <a:ext cx="3000000" cy="3000000"/>
        </p:xfrm>
        <a:graphic>
          <a:graphicData uri="http://schemas.openxmlformats.org/drawingml/2006/table">
            <a:tbl>
              <a:tblPr>
                <a:noFill/>
                <a:tableStyleId>{055A3796-A230-4D7E-B005-3DCDACA9997B}</a:tableStyleId>
              </a:tblPr>
              <a:tblGrid>
                <a:gridCol w="3780650"/>
                <a:gridCol w="4425200"/>
              </a:tblGrid>
              <a:tr h="2743175">
                <a:tc>
                  <a:txBody>
                    <a:bodyPr/>
                    <a:lstStyle/>
                    <a:p>
                      <a:pPr indent="-393700" lvl="0" marL="457200" rtl="0" algn="l">
                        <a:spcBef>
                          <a:spcPts val="0"/>
                        </a:spcBef>
                        <a:spcAft>
                          <a:spcPts val="0"/>
                        </a:spcAft>
                        <a:buClr>
                          <a:schemeClr val="dk1"/>
                        </a:buClr>
                        <a:buSzPts val="2600"/>
                        <a:buFont typeface="Century Gothic"/>
                        <a:buChar char="●"/>
                      </a:pPr>
                      <a:r>
                        <a:rPr lang="en" sz="2600">
                          <a:solidFill>
                            <a:schemeClr val="dk1"/>
                          </a:solidFill>
                          <a:latin typeface="Century Gothic"/>
                          <a:ea typeface="Century Gothic"/>
                          <a:cs typeface="Century Gothic"/>
                          <a:sym typeface="Century Gothic"/>
                        </a:rPr>
                        <a:t>Fiscal Responsibility</a:t>
                      </a:r>
                      <a:endParaRPr sz="2600">
                        <a:solidFill>
                          <a:schemeClr val="dk1"/>
                        </a:solidFill>
                        <a:latin typeface="Century Gothic"/>
                        <a:ea typeface="Century Gothic"/>
                        <a:cs typeface="Century Gothic"/>
                        <a:sym typeface="Century Gothic"/>
                      </a:endParaRPr>
                    </a:p>
                    <a:p>
                      <a:pPr indent="-393700" lvl="0" marL="457200" rtl="0" algn="l">
                        <a:spcBef>
                          <a:spcPts val="0"/>
                        </a:spcBef>
                        <a:spcAft>
                          <a:spcPts val="0"/>
                        </a:spcAft>
                        <a:buClr>
                          <a:schemeClr val="dk1"/>
                        </a:buClr>
                        <a:buSzPts val="2600"/>
                        <a:buFont typeface="Century Gothic"/>
                        <a:buChar char="●"/>
                      </a:pPr>
                      <a:r>
                        <a:rPr lang="en" sz="2600">
                          <a:solidFill>
                            <a:schemeClr val="dk1"/>
                          </a:solidFill>
                          <a:latin typeface="Century Gothic"/>
                          <a:ea typeface="Century Gothic"/>
                          <a:cs typeface="Century Gothic"/>
                          <a:sym typeface="Century Gothic"/>
                        </a:rPr>
                        <a:t>Families</a:t>
                      </a:r>
                      <a:endParaRPr sz="2600">
                        <a:solidFill>
                          <a:schemeClr val="dk1"/>
                        </a:solidFill>
                        <a:latin typeface="Century Gothic"/>
                        <a:ea typeface="Century Gothic"/>
                        <a:cs typeface="Century Gothic"/>
                        <a:sym typeface="Century Gothic"/>
                      </a:endParaRPr>
                    </a:p>
                    <a:p>
                      <a:pPr indent="-393700" lvl="0" marL="457200" rtl="0" algn="l">
                        <a:spcBef>
                          <a:spcPts val="0"/>
                        </a:spcBef>
                        <a:spcAft>
                          <a:spcPts val="0"/>
                        </a:spcAft>
                        <a:buClr>
                          <a:schemeClr val="dk1"/>
                        </a:buClr>
                        <a:buSzPts val="2600"/>
                        <a:buFont typeface="Century Gothic"/>
                        <a:buChar char="●"/>
                      </a:pPr>
                      <a:r>
                        <a:rPr lang="en" sz="2600">
                          <a:solidFill>
                            <a:schemeClr val="dk1"/>
                          </a:solidFill>
                          <a:latin typeface="Century Gothic"/>
                          <a:ea typeface="Century Gothic"/>
                          <a:cs typeface="Century Gothic"/>
                          <a:sym typeface="Century Gothic"/>
                        </a:rPr>
                        <a:t>Morality</a:t>
                      </a:r>
                      <a:endParaRPr sz="2600">
                        <a:solidFill>
                          <a:schemeClr val="dk1"/>
                        </a:solidFill>
                        <a:latin typeface="Century Gothic"/>
                        <a:ea typeface="Century Gothic"/>
                        <a:cs typeface="Century Gothic"/>
                        <a:sym typeface="Century Gothic"/>
                      </a:endParaRPr>
                    </a:p>
                    <a:p>
                      <a:pPr indent="-393700" lvl="0" marL="457200" rtl="0" algn="l">
                        <a:spcBef>
                          <a:spcPts val="0"/>
                        </a:spcBef>
                        <a:spcAft>
                          <a:spcPts val="0"/>
                        </a:spcAft>
                        <a:buClr>
                          <a:schemeClr val="dk1"/>
                        </a:buClr>
                        <a:buSzPts val="2600"/>
                        <a:buFont typeface="Century Gothic"/>
                        <a:buChar char="●"/>
                      </a:pPr>
                      <a:r>
                        <a:rPr lang="en" sz="2600">
                          <a:solidFill>
                            <a:schemeClr val="dk1"/>
                          </a:solidFill>
                          <a:latin typeface="Century Gothic"/>
                          <a:ea typeface="Century Gothic"/>
                          <a:cs typeface="Century Gothic"/>
                          <a:sym typeface="Century Gothic"/>
                        </a:rPr>
                        <a:t>Freedom / Liberty</a:t>
                      </a:r>
                      <a:endParaRPr sz="2600">
                        <a:solidFill>
                          <a:schemeClr val="dk1"/>
                        </a:solidFill>
                        <a:latin typeface="Century Gothic"/>
                        <a:ea typeface="Century Gothic"/>
                        <a:cs typeface="Century Gothic"/>
                        <a:sym typeface="Century Gothic"/>
                      </a:endParaRPr>
                    </a:p>
                    <a:p>
                      <a:pPr indent="-393700" lvl="0" marL="457200" rtl="0" algn="l">
                        <a:spcBef>
                          <a:spcPts val="0"/>
                        </a:spcBef>
                        <a:spcAft>
                          <a:spcPts val="0"/>
                        </a:spcAft>
                        <a:buClr>
                          <a:schemeClr val="dk1"/>
                        </a:buClr>
                        <a:buSzPts val="2600"/>
                        <a:buFont typeface="Century Gothic"/>
                        <a:buChar char="●"/>
                      </a:pPr>
                      <a:r>
                        <a:rPr lang="en" sz="2600">
                          <a:solidFill>
                            <a:schemeClr val="dk1"/>
                          </a:solidFill>
                          <a:latin typeface="Century Gothic"/>
                          <a:ea typeface="Century Gothic"/>
                          <a:cs typeface="Century Gothic"/>
                          <a:sym typeface="Century Gothic"/>
                        </a:rPr>
                        <a:t>ROI</a:t>
                      </a:r>
                      <a:endParaRPr sz="2600">
                        <a:solidFill>
                          <a:schemeClr val="dk1"/>
                        </a:solidFill>
                        <a:latin typeface="Century Gothic"/>
                        <a:ea typeface="Century Gothic"/>
                        <a:cs typeface="Century Gothic"/>
                        <a:sym typeface="Century Gothic"/>
                      </a:endParaRPr>
                    </a:p>
                    <a:p>
                      <a:pPr indent="-393700" lvl="0" marL="457200" rtl="0" algn="l">
                        <a:spcBef>
                          <a:spcPts val="0"/>
                        </a:spcBef>
                        <a:spcAft>
                          <a:spcPts val="0"/>
                        </a:spcAft>
                        <a:buClr>
                          <a:schemeClr val="dk1"/>
                        </a:buClr>
                        <a:buSzPts val="2600"/>
                        <a:buFont typeface="Century Gothic"/>
                        <a:buChar char="●"/>
                      </a:pPr>
                      <a:r>
                        <a:rPr lang="en" sz="2600">
                          <a:solidFill>
                            <a:schemeClr val="dk1"/>
                          </a:solidFill>
                          <a:latin typeface="Century Gothic"/>
                          <a:ea typeface="Century Gothic"/>
                          <a:cs typeface="Century Gothic"/>
                          <a:sym typeface="Century Gothic"/>
                        </a:rPr>
                        <a:t>Opportunity</a:t>
                      </a:r>
                      <a:endParaRPr sz="2300">
                        <a:solidFill>
                          <a:schemeClr val="dk1"/>
                        </a:solidFill>
                        <a:latin typeface="Century Gothic"/>
                        <a:ea typeface="Century Gothic"/>
                        <a:cs typeface="Century Gothic"/>
                        <a:sym typeface="Century Gothic"/>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393700" lvl="0" marL="342900" rtl="0" algn="l">
                        <a:spcBef>
                          <a:spcPts val="0"/>
                        </a:spcBef>
                        <a:spcAft>
                          <a:spcPts val="0"/>
                        </a:spcAft>
                        <a:buClr>
                          <a:schemeClr val="dk1"/>
                        </a:buClr>
                        <a:buSzPts val="2600"/>
                        <a:buFont typeface="Century Gothic"/>
                        <a:buChar char="●"/>
                      </a:pPr>
                      <a:r>
                        <a:rPr lang="en" sz="2600">
                          <a:solidFill>
                            <a:schemeClr val="dk1"/>
                          </a:solidFill>
                          <a:latin typeface="Century Gothic"/>
                          <a:ea typeface="Century Gothic"/>
                          <a:cs typeface="Century Gothic"/>
                          <a:sym typeface="Century Gothic"/>
                        </a:rPr>
                        <a:t>Guidelines </a:t>
                      </a:r>
                      <a:endParaRPr sz="2600">
                        <a:solidFill>
                          <a:schemeClr val="dk1"/>
                        </a:solidFill>
                        <a:latin typeface="Century Gothic"/>
                        <a:ea typeface="Century Gothic"/>
                        <a:cs typeface="Century Gothic"/>
                        <a:sym typeface="Century Gothic"/>
                      </a:endParaRPr>
                    </a:p>
                    <a:p>
                      <a:pPr indent="-393700" lvl="0" marL="342900" rtl="0" algn="l">
                        <a:spcBef>
                          <a:spcPts val="0"/>
                        </a:spcBef>
                        <a:spcAft>
                          <a:spcPts val="0"/>
                        </a:spcAft>
                        <a:buClr>
                          <a:schemeClr val="dk1"/>
                        </a:buClr>
                        <a:buSzPts val="2600"/>
                        <a:buFont typeface="Century Gothic"/>
                        <a:buChar char="●"/>
                      </a:pPr>
                      <a:r>
                        <a:rPr lang="en" sz="2600">
                          <a:solidFill>
                            <a:schemeClr val="dk1"/>
                          </a:solidFill>
                          <a:latin typeface="Century Gothic"/>
                          <a:ea typeface="Century Gothic"/>
                          <a:cs typeface="Century Gothic"/>
                          <a:sym typeface="Century Gothic"/>
                        </a:rPr>
                        <a:t>Self-reliance</a:t>
                      </a:r>
                      <a:endParaRPr sz="2600">
                        <a:solidFill>
                          <a:schemeClr val="dk1"/>
                        </a:solidFill>
                        <a:latin typeface="Century Gothic"/>
                        <a:ea typeface="Century Gothic"/>
                        <a:cs typeface="Century Gothic"/>
                        <a:sym typeface="Century Gothic"/>
                      </a:endParaRPr>
                    </a:p>
                    <a:p>
                      <a:pPr indent="-393700" lvl="0" marL="342900" marR="0" rtl="0" algn="l">
                        <a:spcBef>
                          <a:spcPts val="0"/>
                        </a:spcBef>
                        <a:spcAft>
                          <a:spcPts val="0"/>
                        </a:spcAft>
                        <a:buClr>
                          <a:schemeClr val="dk1"/>
                        </a:buClr>
                        <a:buSzPts val="2600"/>
                        <a:buFont typeface="Century Gothic"/>
                        <a:buChar char="●"/>
                      </a:pPr>
                      <a:r>
                        <a:rPr lang="en" sz="2600">
                          <a:solidFill>
                            <a:schemeClr val="dk1"/>
                          </a:solidFill>
                          <a:latin typeface="Century Gothic"/>
                          <a:ea typeface="Century Gothic"/>
                          <a:cs typeface="Century Gothic"/>
                          <a:sym typeface="Century Gothic"/>
                        </a:rPr>
                        <a:t>Honoring vets &amp; military</a:t>
                      </a:r>
                      <a:endParaRPr sz="2600">
                        <a:solidFill>
                          <a:schemeClr val="dk1"/>
                        </a:solidFill>
                        <a:latin typeface="Century Gothic"/>
                        <a:ea typeface="Century Gothic"/>
                        <a:cs typeface="Century Gothic"/>
                        <a:sym typeface="Century Gothic"/>
                      </a:endParaRPr>
                    </a:p>
                    <a:p>
                      <a:pPr indent="-393700" lvl="0" marL="342900" rtl="0" algn="l">
                        <a:spcBef>
                          <a:spcPts val="0"/>
                        </a:spcBef>
                        <a:spcAft>
                          <a:spcPts val="0"/>
                        </a:spcAft>
                        <a:buClr>
                          <a:schemeClr val="dk1"/>
                        </a:buClr>
                        <a:buSzPts val="2600"/>
                        <a:buFont typeface="Century Gothic"/>
                        <a:buChar char="●"/>
                      </a:pPr>
                      <a:r>
                        <a:rPr lang="en" sz="2600">
                          <a:solidFill>
                            <a:schemeClr val="dk1"/>
                          </a:solidFill>
                          <a:latin typeface="Century Gothic"/>
                          <a:ea typeface="Century Gothic"/>
                          <a:cs typeface="Century Gothic"/>
                          <a:sym typeface="Century Gothic"/>
                        </a:rPr>
                        <a:t>Boost jobs/economy</a:t>
                      </a:r>
                      <a:endParaRPr sz="2600">
                        <a:solidFill>
                          <a:schemeClr val="dk1"/>
                        </a:solidFill>
                        <a:latin typeface="Century Gothic"/>
                        <a:ea typeface="Century Gothic"/>
                        <a:cs typeface="Century Gothic"/>
                        <a:sym typeface="Century Gothic"/>
                      </a:endParaRPr>
                    </a:p>
                    <a:p>
                      <a:pPr indent="-393700" lvl="0" marL="342900" rtl="0" algn="l">
                        <a:spcBef>
                          <a:spcPts val="0"/>
                        </a:spcBef>
                        <a:spcAft>
                          <a:spcPts val="0"/>
                        </a:spcAft>
                        <a:buClr>
                          <a:schemeClr val="dk1"/>
                        </a:buClr>
                        <a:buSzPts val="2600"/>
                        <a:buFont typeface="Century Gothic"/>
                        <a:buChar char="●"/>
                      </a:pPr>
                      <a:r>
                        <a:rPr lang="en" sz="2600">
                          <a:solidFill>
                            <a:schemeClr val="dk1"/>
                          </a:solidFill>
                          <a:latin typeface="Century Gothic"/>
                          <a:ea typeface="Century Gothic"/>
                          <a:cs typeface="Century Gothic"/>
                          <a:sym typeface="Century Gothic"/>
                        </a:rPr>
                        <a:t>Serving rural America</a:t>
                      </a:r>
                      <a:endParaRPr sz="2600">
                        <a:solidFill>
                          <a:schemeClr val="dk1"/>
                        </a:solidFill>
                        <a:latin typeface="Century Gothic"/>
                        <a:ea typeface="Century Gothic"/>
                        <a:cs typeface="Century Gothic"/>
                        <a:sym typeface="Century Gothic"/>
                      </a:endParaRPr>
                    </a:p>
                    <a:p>
                      <a:pPr indent="-393700" lvl="0" marL="342900" rtl="0" algn="l">
                        <a:spcBef>
                          <a:spcPts val="0"/>
                        </a:spcBef>
                        <a:spcAft>
                          <a:spcPts val="0"/>
                        </a:spcAft>
                        <a:buClr>
                          <a:schemeClr val="dk1"/>
                        </a:buClr>
                        <a:buSzPts val="2600"/>
                        <a:buFont typeface="Century Gothic"/>
                        <a:buChar char="●"/>
                      </a:pPr>
                      <a:r>
                        <a:rPr lang="en" sz="2600">
                          <a:solidFill>
                            <a:schemeClr val="dk1"/>
                          </a:solidFill>
                          <a:latin typeface="Century Gothic"/>
                          <a:ea typeface="Century Gothic"/>
                          <a:cs typeface="Century Gothic"/>
                          <a:sym typeface="Century Gothic"/>
                        </a:rPr>
                        <a:t>Local control</a:t>
                      </a:r>
                      <a:endParaRPr sz="2600">
                        <a:solidFill>
                          <a:schemeClr val="dk1"/>
                        </a:solidFill>
                        <a:latin typeface="Century Gothic"/>
                        <a:ea typeface="Century Gothic"/>
                        <a:cs typeface="Century Gothic"/>
                        <a:sym typeface="Century Gothic"/>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369" name="Google Shape;369;p63"/>
          <p:cNvSpPr txBox="1"/>
          <p:nvPr/>
        </p:nvSpPr>
        <p:spPr>
          <a:xfrm>
            <a:off x="937075" y="4603175"/>
            <a:ext cx="7373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latin typeface="Average"/>
                <a:ea typeface="Average"/>
                <a:cs typeface="Average"/>
                <a:sym typeface="Average"/>
              </a:rPr>
              <a:t>Adapted from Utah Cultural Alliance</a:t>
            </a:r>
            <a:endParaRPr>
              <a:solidFill>
                <a:schemeClr val="dk1"/>
              </a:solidFill>
              <a:latin typeface="Average"/>
              <a:ea typeface="Average"/>
              <a:cs typeface="Average"/>
              <a:sym typeface="Average"/>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64"/>
          <p:cNvSpPr txBox="1"/>
          <p:nvPr/>
        </p:nvSpPr>
        <p:spPr>
          <a:xfrm>
            <a:off x="-64450" y="1698800"/>
            <a:ext cx="9144000" cy="2385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800">
                <a:solidFill>
                  <a:srgbClr val="FFFF00"/>
                </a:solidFill>
                <a:latin typeface="Century Gothic"/>
                <a:ea typeface="Century Gothic"/>
                <a:cs typeface="Century Gothic"/>
                <a:sym typeface="Century Gothic"/>
              </a:rPr>
              <a:t>perceptions of book banning </a:t>
            </a:r>
            <a:br>
              <a:rPr lang="en" sz="3800">
                <a:solidFill>
                  <a:srgbClr val="FFFF00"/>
                </a:solidFill>
                <a:latin typeface="Century Gothic"/>
                <a:ea typeface="Century Gothic"/>
                <a:cs typeface="Century Gothic"/>
                <a:sym typeface="Century Gothic"/>
              </a:rPr>
            </a:br>
            <a:r>
              <a:rPr lang="en" sz="3800">
                <a:solidFill>
                  <a:srgbClr val="FFFF00"/>
                </a:solidFill>
                <a:latin typeface="Century Gothic"/>
                <a:ea typeface="Century Gothic"/>
                <a:cs typeface="Century Gothic"/>
                <a:sym typeface="Century Gothic"/>
              </a:rPr>
              <a:t>in the united states</a:t>
            </a:r>
            <a:endParaRPr sz="3800">
              <a:solidFill>
                <a:srgbClr val="FFFF00"/>
              </a:solidFill>
              <a:latin typeface="Century Gothic"/>
              <a:ea typeface="Century Gothic"/>
              <a:cs typeface="Century Gothic"/>
              <a:sym typeface="Century Gothic"/>
            </a:endParaRPr>
          </a:p>
          <a:p>
            <a:pPr indent="0" lvl="0" marL="0" rtl="0" algn="ctr">
              <a:spcBef>
                <a:spcPts val="0"/>
              </a:spcBef>
              <a:spcAft>
                <a:spcPts val="0"/>
              </a:spcAft>
              <a:buNone/>
            </a:pPr>
            <a:r>
              <a:rPr lang="en" sz="2900">
                <a:solidFill>
                  <a:srgbClr val="D9EAD3"/>
                </a:solidFill>
                <a:latin typeface="Century Gothic"/>
                <a:ea typeface="Century Gothic"/>
                <a:cs typeface="Century Gothic"/>
                <a:sym typeface="Century Gothic"/>
              </a:rPr>
              <a:t>some good news and insights into messaging!</a:t>
            </a:r>
            <a:endParaRPr sz="2900">
              <a:solidFill>
                <a:srgbClr val="D9EAD3"/>
              </a:solidFill>
              <a:latin typeface="Century Gothic"/>
              <a:ea typeface="Century Gothic"/>
              <a:cs typeface="Century Gothic"/>
              <a:sym typeface="Century Gothic"/>
            </a:endParaRPr>
          </a:p>
          <a:p>
            <a:pPr indent="0" lvl="0" marL="0" rtl="0" algn="ctr">
              <a:spcBef>
                <a:spcPts val="0"/>
              </a:spcBef>
              <a:spcAft>
                <a:spcPts val="0"/>
              </a:spcAft>
              <a:buNone/>
            </a:pPr>
            <a:r>
              <a:t/>
            </a:r>
            <a:endParaRPr sz="3800">
              <a:solidFill>
                <a:schemeClr val="accent4"/>
              </a:solidFill>
              <a:latin typeface="Century Gothic"/>
              <a:ea typeface="Century Gothic"/>
              <a:cs typeface="Century Gothic"/>
              <a:sym typeface="Century Gothic"/>
            </a:endParaRPr>
          </a:p>
        </p:txBody>
      </p:sp>
      <p:pic>
        <p:nvPicPr>
          <p:cNvPr descr="Logo, company name&#10;&#10;Description automatically generated" id="375" name="Google Shape;375;p64"/>
          <p:cNvPicPr preferRelativeResize="0"/>
          <p:nvPr/>
        </p:nvPicPr>
        <p:blipFill rotWithShape="1">
          <a:blip r:embed="rId3">
            <a:alphaModFix/>
          </a:blip>
          <a:srcRect b="35119" l="8528" r="8826" t="25098"/>
          <a:stretch/>
        </p:blipFill>
        <p:spPr>
          <a:xfrm>
            <a:off x="6964449" y="103128"/>
            <a:ext cx="2115101" cy="5727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65"/>
          <p:cNvSpPr/>
          <p:nvPr/>
        </p:nvSpPr>
        <p:spPr>
          <a:xfrm>
            <a:off x="180825" y="1148400"/>
            <a:ext cx="8778900" cy="2990700"/>
          </a:xfrm>
          <a:prstGeom prst="roundRect">
            <a:avLst>
              <a:gd fmla="val 6896" name="adj"/>
            </a:avLst>
          </a:prstGeom>
          <a:solidFill>
            <a:srgbClr val="0B539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Logo, company name&#10;&#10;Description automatically generated" id="381" name="Google Shape;381;p65"/>
          <p:cNvPicPr preferRelativeResize="0"/>
          <p:nvPr/>
        </p:nvPicPr>
        <p:blipFill rotWithShape="1">
          <a:blip r:embed="rId3">
            <a:alphaModFix/>
          </a:blip>
          <a:srcRect b="35119" l="8528" r="8826" t="25098"/>
          <a:stretch/>
        </p:blipFill>
        <p:spPr>
          <a:xfrm>
            <a:off x="6964449" y="103128"/>
            <a:ext cx="2115101" cy="572700"/>
          </a:xfrm>
          <a:prstGeom prst="rect">
            <a:avLst/>
          </a:prstGeom>
          <a:noFill/>
          <a:ln>
            <a:noFill/>
          </a:ln>
        </p:spPr>
      </p:pic>
      <p:sp>
        <p:nvSpPr>
          <p:cNvPr id="382" name="Google Shape;382;p65"/>
          <p:cNvSpPr txBox="1"/>
          <p:nvPr/>
        </p:nvSpPr>
        <p:spPr>
          <a:xfrm>
            <a:off x="206600" y="1105700"/>
            <a:ext cx="8791500" cy="4556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chemeClr val="accent6"/>
                </a:solidFill>
                <a:latin typeface="Century Gothic"/>
                <a:ea typeface="Century Gothic"/>
                <a:cs typeface="Century Gothic"/>
                <a:sym typeface="Century Gothic"/>
              </a:rPr>
              <a:t>T</a:t>
            </a:r>
            <a:r>
              <a:rPr lang="en" sz="2100">
                <a:solidFill>
                  <a:schemeClr val="accent6"/>
                </a:solidFill>
                <a:latin typeface="Century Gothic"/>
                <a:ea typeface="Century Gothic"/>
                <a:cs typeface="Century Gothic"/>
                <a:sym typeface="Century Gothic"/>
              </a:rPr>
              <a:t>he EveryLibrary Institute commissioned a public opinion poll of American voters to understand political support and opposition </a:t>
            </a:r>
            <a:br>
              <a:rPr lang="en" sz="2100">
                <a:solidFill>
                  <a:schemeClr val="accent6"/>
                </a:solidFill>
                <a:latin typeface="Century Gothic"/>
                <a:ea typeface="Century Gothic"/>
                <a:cs typeface="Century Gothic"/>
                <a:sym typeface="Century Gothic"/>
              </a:rPr>
            </a:br>
            <a:r>
              <a:rPr lang="en" sz="2100">
                <a:solidFill>
                  <a:schemeClr val="accent6"/>
                </a:solidFill>
                <a:latin typeface="Century Gothic"/>
                <a:ea typeface="Century Gothic"/>
                <a:cs typeface="Century Gothic"/>
                <a:sym typeface="Century Gothic"/>
              </a:rPr>
              <a:t>to book banning. </a:t>
            </a:r>
            <a:endParaRPr sz="2100">
              <a:solidFill>
                <a:schemeClr val="accent6"/>
              </a:solidFill>
              <a:latin typeface="Century Gothic"/>
              <a:ea typeface="Century Gothic"/>
              <a:cs typeface="Century Gothic"/>
              <a:sym typeface="Century Gothic"/>
            </a:endParaRPr>
          </a:p>
          <a:p>
            <a:pPr indent="0" lvl="0" marL="0" rtl="0" algn="l">
              <a:spcBef>
                <a:spcPts val="0"/>
              </a:spcBef>
              <a:spcAft>
                <a:spcPts val="0"/>
              </a:spcAft>
              <a:buNone/>
            </a:pPr>
            <a:r>
              <a:t/>
            </a:r>
            <a:endParaRPr sz="2100">
              <a:solidFill>
                <a:schemeClr val="accent6"/>
              </a:solidFill>
              <a:latin typeface="Century Gothic"/>
              <a:ea typeface="Century Gothic"/>
              <a:cs typeface="Century Gothic"/>
              <a:sym typeface="Century Gothic"/>
            </a:endParaRPr>
          </a:p>
          <a:p>
            <a:pPr indent="0" lvl="0" marL="0" rtl="0" algn="l">
              <a:spcBef>
                <a:spcPts val="0"/>
              </a:spcBef>
              <a:spcAft>
                <a:spcPts val="0"/>
              </a:spcAft>
              <a:buNone/>
            </a:pPr>
            <a:r>
              <a:rPr lang="en" sz="2100">
                <a:solidFill>
                  <a:schemeClr val="accent6"/>
                </a:solidFill>
                <a:latin typeface="Century Gothic"/>
                <a:ea typeface="Century Gothic"/>
                <a:cs typeface="Century Gothic"/>
                <a:sym typeface="Century Gothic"/>
              </a:rPr>
              <a:t>The poll, conducted by Embold Research, a nonpartisan research firm, surveyed 1,123 registered voters from August 31st-September 3rd with a margin of error of 3.4%. The survey looked at the differences in beliefs among voters segmented by age, gender, race/ethnicity, education, and 2020 presidential vote. </a:t>
            </a:r>
            <a:br>
              <a:rPr lang="en" sz="500">
                <a:solidFill>
                  <a:schemeClr val="accent6"/>
                </a:solidFill>
                <a:latin typeface="Century Gothic"/>
                <a:ea typeface="Century Gothic"/>
                <a:cs typeface="Century Gothic"/>
                <a:sym typeface="Century Gothic"/>
              </a:rPr>
            </a:br>
            <a:br>
              <a:rPr lang="en" sz="500">
                <a:solidFill>
                  <a:schemeClr val="accent6"/>
                </a:solidFill>
                <a:latin typeface="Century Gothic"/>
                <a:ea typeface="Century Gothic"/>
                <a:cs typeface="Century Gothic"/>
                <a:sym typeface="Century Gothic"/>
              </a:rPr>
            </a:br>
            <a:endParaRPr sz="500">
              <a:solidFill>
                <a:schemeClr val="accent6"/>
              </a:solidFill>
              <a:latin typeface="Century Gothic"/>
              <a:ea typeface="Century Gothic"/>
              <a:cs typeface="Century Gothic"/>
              <a:sym typeface="Century Gothic"/>
            </a:endParaRPr>
          </a:p>
          <a:p>
            <a:pPr indent="0" lvl="0" marL="171450" marR="0" rtl="0" algn="ctr">
              <a:spcBef>
                <a:spcPts val="0"/>
              </a:spcBef>
              <a:spcAft>
                <a:spcPts val="0"/>
              </a:spcAft>
              <a:buNone/>
            </a:pPr>
            <a:r>
              <a:rPr lang="en" sz="2300">
                <a:solidFill>
                  <a:schemeClr val="dk1"/>
                </a:solidFill>
                <a:latin typeface="Century Gothic"/>
                <a:ea typeface="Century Gothic"/>
                <a:cs typeface="Century Gothic"/>
                <a:sym typeface="Century Gothic"/>
              </a:rPr>
              <a:t>Download the report at: </a:t>
            </a:r>
            <a:r>
              <a:rPr lang="en" sz="2300" u="sng">
                <a:solidFill>
                  <a:srgbClr val="F9CB9C"/>
                </a:solidFill>
                <a:latin typeface="Century Gothic"/>
                <a:ea typeface="Century Gothic"/>
                <a:cs typeface="Century Gothic"/>
                <a:sym typeface="Century Gothic"/>
                <a:hlinkClick r:id="rId4">
                  <a:extLst>
                    <a:ext uri="{A12FA001-AC4F-418D-AE19-62706E023703}">
                      <ahyp:hlinkClr val="tx"/>
                    </a:ext>
                  </a:extLst>
                </a:hlinkClick>
              </a:rPr>
              <a:t>everylibraryinstitute.org/bookbanpoll</a:t>
            </a:r>
            <a:endParaRPr sz="2500">
              <a:solidFill>
                <a:srgbClr val="FF9900"/>
              </a:solidFill>
              <a:latin typeface="Century Gothic"/>
              <a:ea typeface="Century Gothic"/>
              <a:cs typeface="Century Gothic"/>
              <a:sym typeface="Century Gothic"/>
            </a:endParaRPr>
          </a:p>
          <a:p>
            <a:pPr indent="0" lvl="0" marL="0" rtl="0" algn="ctr">
              <a:spcBef>
                <a:spcPts val="0"/>
              </a:spcBef>
              <a:spcAft>
                <a:spcPts val="0"/>
              </a:spcAft>
              <a:buNone/>
            </a:pPr>
            <a:r>
              <a:t/>
            </a:r>
            <a:endParaRPr sz="3800">
              <a:solidFill>
                <a:schemeClr val="accent4"/>
              </a:solidFill>
              <a:latin typeface="Century Gothic"/>
              <a:ea typeface="Century Gothic"/>
              <a:cs typeface="Century Gothic"/>
              <a:sym typeface="Century Gothic"/>
            </a:endParaRPr>
          </a:p>
        </p:txBody>
      </p:sp>
      <p:sp>
        <p:nvSpPr>
          <p:cNvPr id="383" name="Google Shape;383;p65"/>
          <p:cNvSpPr txBox="1"/>
          <p:nvPr/>
        </p:nvSpPr>
        <p:spPr>
          <a:xfrm>
            <a:off x="77325" y="120500"/>
            <a:ext cx="91440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600">
                <a:solidFill>
                  <a:srgbClr val="FF9900"/>
                </a:solidFill>
                <a:latin typeface="Century Gothic"/>
                <a:ea typeface="Century Gothic"/>
                <a:cs typeface="Century Gothic"/>
                <a:sym typeface="Century Gothic"/>
              </a:rPr>
              <a:t>Voter perceptions of book banning </a:t>
            </a:r>
            <a:br>
              <a:rPr b="1" lang="en" sz="2600">
                <a:solidFill>
                  <a:srgbClr val="FF9900"/>
                </a:solidFill>
                <a:latin typeface="Century Gothic"/>
                <a:ea typeface="Century Gothic"/>
                <a:cs typeface="Century Gothic"/>
                <a:sym typeface="Century Gothic"/>
              </a:rPr>
            </a:br>
            <a:r>
              <a:rPr b="1" lang="en" sz="2600">
                <a:solidFill>
                  <a:srgbClr val="FF9900"/>
                </a:solidFill>
                <a:latin typeface="Century Gothic"/>
                <a:ea typeface="Century Gothic"/>
                <a:cs typeface="Century Gothic"/>
                <a:sym typeface="Century Gothic"/>
              </a:rPr>
              <a:t>in the united states: </a:t>
            </a:r>
            <a:r>
              <a:rPr lang="en" sz="2600">
                <a:solidFill>
                  <a:srgbClr val="FFFF00"/>
                </a:solidFill>
                <a:latin typeface="Century Gothic"/>
                <a:ea typeface="Century Gothic"/>
                <a:cs typeface="Century Gothic"/>
                <a:sym typeface="Century Gothic"/>
              </a:rPr>
              <a:t>Key Points and Messaging</a:t>
            </a:r>
            <a:r>
              <a:rPr lang="en" sz="1000">
                <a:solidFill>
                  <a:schemeClr val="lt1"/>
                </a:solidFill>
                <a:latin typeface="Century Gothic"/>
                <a:ea typeface="Century Gothic"/>
                <a:cs typeface="Century Gothic"/>
                <a:sym typeface="Century Gothic"/>
              </a:rPr>
              <a:t> 1</a:t>
            </a:r>
            <a:endParaRPr sz="2200">
              <a:solidFill>
                <a:schemeClr val="lt1"/>
              </a:solidFill>
              <a:latin typeface="Century Gothic"/>
              <a:ea typeface="Century Gothic"/>
              <a:cs typeface="Century Gothic"/>
              <a:sym typeface="Century Gothic"/>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66"/>
          <p:cNvSpPr/>
          <p:nvPr/>
        </p:nvSpPr>
        <p:spPr>
          <a:xfrm>
            <a:off x="302475" y="1457775"/>
            <a:ext cx="8412000" cy="3226800"/>
          </a:xfrm>
          <a:prstGeom prst="roundRect">
            <a:avLst>
              <a:gd fmla="val 9594" name="adj"/>
            </a:avLst>
          </a:prstGeom>
          <a:solidFill>
            <a:srgbClr val="1C4587"/>
          </a:solidFill>
          <a:ln cap="flat" cmpd="sng" w="9525">
            <a:solidFill>
              <a:srgbClr val="1C45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Logo, company name&#10;&#10;Description automatically generated" id="389" name="Google Shape;389;p66"/>
          <p:cNvPicPr preferRelativeResize="0"/>
          <p:nvPr/>
        </p:nvPicPr>
        <p:blipFill rotWithShape="1">
          <a:blip r:embed="rId3">
            <a:alphaModFix/>
          </a:blip>
          <a:srcRect b="35119" l="8528" r="8826" t="25098"/>
          <a:stretch/>
        </p:blipFill>
        <p:spPr>
          <a:xfrm>
            <a:off x="6964449" y="103128"/>
            <a:ext cx="2115101" cy="572700"/>
          </a:xfrm>
          <a:prstGeom prst="rect">
            <a:avLst/>
          </a:prstGeom>
          <a:noFill/>
          <a:ln>
            <a:noFill/>
          </a:ln>
        </p:spPr>
      </p:pic>
      <p:sp>
        <p:nvSpPr>
          <p:cNvPr id="390" name="Google Shape;390;p66"/>
          <p:cNvSpPr txBox="1"/>
          <p:nvPr/>
        </p:nvSpPr>
        <p:spPr>
          <a:xfrm>
            <a:off x="302475" y="731925"/>
            <a:ext cx="8777100" cy="4309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2500">
              <a:solidFill>
                <a:srgbClr val="FF9900"/>
              </a:solidFill>
              <a:latin typeface="Century Gothic"/>
              <a:ea typeface="Century Gothic"/>
              <a:cs typeface="Century Gothic"/>
              <a:sym typeface="Century Gothic"/>
            </a:endParaRPr>
          </a:p>
          <a:p>
            <a:pPr indent="0" lvl="0" marL="0" rtl="0" algn="l">
              <a:spcBef>
                <a:spcPts val="0"/>
              </a:spcBef>
              <a:spcAft>
                <a:spcPts val="0"/>
              </a:spcAft>
              <a:buNone/>
            </a:pPr>
            <a:r>
              <a:t/>
            </a:r>
            <a:endParaRPr sz="2500">
              <a:solidFill>
                <a:srgbClr val="FF9900"/>
              </a:solidFill>
              <a:latin typeface="Century Gothic"/>
              <a:ea typeface="Century Gothic"/>
              <a:cs typeface="Century Gothic"/>
              <a:sym typeface="Century Gothic"/>
            </a:endParaRPr>
          </a:p>
          <a:p>
            <a:pPr indent="-361950" lvl="0" marL="457200" rtl="0" algn="l">
              <a:spcBef>
                <a:spcPts val="0"/>
              </a:spcBef>
              <a:spcAft>
                <a:spcPts val="0"/>
              </a:spcAft>
              <a:buClr>
                <a:schemeClr val="accent6"/>
              </a:buClr>
              <a:buSzPts val="2100"/>
              <a:buFont typeface="Century Gothic"/>
              <a:buChar char="●"/>
            </a:pPr>
            <a:r>
              <a:rPr lang="en" sz="2100">
                <a:solidFill>
                  <a:schemeClr val="accent6"/>
                </a:solidFill>
                <a:latin typeface="Century Gothic"/>
                <a:ea typeface="Century Gothic"/>
                <a:cs typeface="Century Gothic"/>
                <a:sym typeface="Century Gothic"/>
              </a:rPr>
              <a:t>O</a:t>
            </a:r>
            <a:r>
              <a:rPr lang="en" sz="2400">
                <a:solidFill>
                  <a:schemeClr val="accent6"/>
                </a:solidFill>
                <a:latin typeface="Century Gothic"/>
                <a:ea typeface="Century Gothic"/>
                <a:cs typeface="Century Gothic"/>
                <a:sym typeface="Century Gothic"/>
              </a:rPr>
              <a:t>nly </a:t>
            </a:r>
            <a:r>
              <a:rPr b="1" lang="en" sz="2400">
                <a:solidFill>
                  <a:schemeClr val="accent6"/>
                </a:solidFill>
                <a:highlight>
                  <a:srgbClr val="0000FF"/>
                </a:highlight>
                <a:latin typeface="Century Gothic"/>
                <a:ea typeface="Century Gothic"/>
                <a:cs typeface="Century Gothic"/>
                <a:sym typeface="Century Gothic"/>
              </a:rPr>
              <a:t>8% of voters</a:t>
            </a:r>
            <a:r>
              <a:rPr lang="en" sz="2400">
                <a:solidFill>
                  <a:schemeClr val="accent6"/>
                </a:solidFill>
                <a:latin typeface="Century Gothic"/>
                <a:ea typeface="Century Gothic"/>
                <a:cs typeface="Century Gothic"/>
                <a:sym typeface="Century Gothic"/>
              </a:rPr>
              <a:t> think “there are many books </a:t>
            </a:r>
            <a:br>
              <a:rPr lang="en" sz="2400">
                <a:solidFill>
                  <a:schemeClr val="accent6"/>
                </a:solidFill>
                <a:latin typeface="Century Gothic"/>
                <a:ea typeface="Century Gothic"/>
                <a:cs typeface="Century Gothic"/>
                <a:sym typeface="Century Gothic"/>
              </a:rPr>
            </a:br>
            <a:r>
              <a:rPr lang="en" sz="2400">
                <a:solidFill>
                  <a:schemeClr val="accent6"/>
                </a:solidFill>
                <a:latin typeface="Century Gothic"/>
                <a:ea typeface="Century Gothic"/>
                <a:cs typeface="Century Gothic"/>
                <a:sym typeface="Century Gothic"/>
              </a:rPr>
              <a:t>that are inappropriate and should be banned.”</a:t>
            </a:r>
            <a:br>
              <a:rPr lang="en" sz="2400">
                <a:solidFill>
                  <a:schemeClr val="accent6"/>
                </a:solidFill>
                <a:latin typeface="Century Gothic"/>
                <a:ea typeface="Century Gothic"/>
                <a:cs typeface="Century Gothic"/>
                <a:sym typeface="Century Gothic"/>
              </a:rPr>
            </a:br>
            <a:endParaRPr sz="1300">
              <a:solidFill>
                <a:schemeClr val="accent6"/>
              </a:solidFill>
              <a:latin typeface="Century Gothic"/>
              <a:ea typeface="Century Gothic"/>
              <a:cs typeface="Century Gothic"/>
              <a:sym typeface="Century Gothic"/>
            </a:endParaRPr>
          </a:p>
          <a:p>
            <a:pPr indent="-381000" lvl="0" marL="457200" rtl="0" algn="l">
              <a:spcBef>
                <a:spcPts val="0"/>
              </a:spcBef>
              <a:spcAft>
                <a:spcPts val="0"/>
              </a:spcAft>
              <a:buClr>
                <a:schemeClr val="accent6"/>
              </a:buClr>
              <a:buSzPts val="2400"/>
              <a:buFont typeface="Century Gothic"/>
              <a:buChar char="●"/>
            </a:pPr>
            <a:r>
              <a:rPr b="1" lang="en" sz="2400">
                <a:solidFill>
                  <a:schemeClr val="accent6"/>
                </a:solidFill>
                <a:highlight>
                  <a:srgbClr val="0000FF"/>
                </a:highlight>
                <a:latin typeface="Century Gothic"/>
                <a:ea typeface="Century Gothic"/>
                <a:cs typeface="Century Gothic"/>
                <a:sym typeface="Century Gothic"/>
              </a:rPr>
              <a:t>Only 16%</a:t>
            </a:r>
            <a:r>
              <a:rPr lang="en" sz="2400">
                <a:solidFill>
                  <a:schemeClr val="accent6"/>
                </a:solidFill>
                <a:latin typeface="Century Gothic"/>
                <a:ea typeface="Century Gothic"/>
                <a:cs typeface="Century Gothic"/>
                <a:sym typeface="Century Gothic"/>
              </a:rPr>
              <a:t> think believe public school libraries include inappropriate books on their shelves.</a:t>
            </a:r>
            <a:endParaRPr sz="2400">
              <a:solidFill>
                <a:schemeClr val="accent6"/>
              </a:solidFill>
              <a:latin typeface="Century Gothic"/>
              <a:ea typeface="Century Gothic"/>
              <a:cs typeface="Century Gothic"/>
              <a:sym typeface="Century Gothic"/>
            </a:endParaRPr>
          </a:p>
          <a:p>
            <a:pPr indent="0" lvl="0" marL="0" rtl="0" algn="l">
              <a:spcBef>
                <a:spcPts val="0"/>
              </a:spcBef>
              <a:spcAft>
                <a:spcPts val="0"/>
              </a:spcAft>
              <a:buNone/>
            </a:pPr>
            <a:r>
              <a:t/>
            </a:r>
            <a:endParaRPr sz="1300">
              <a:solidFill>
                <a:schemeClr val="accent6"/>
              </a:solidFill>
              <a:latin typeface="Century Gothic"/>
              <a:ea typeface="Century Gothic"/>
              <a:cs typeface="Century Gothic"/>
              <a:sym typeface="Century Gothic"/>
            </a:endParaRPr>
          </a:p>
          <a:p>
            <a:pPr indent="-381000" lvl="0" marL="457200" rtl="0" algn="l">
              <a:spcBef>
                <a:spcPts val="0"/>
              </a:spcBef>
              <a:spcAft>
                <a:spcPts val="0"/>
              </a:spcAft>
              <a:buClr>
                <a:schemeClr val="accent6"/>
              </a:buClr>
              <a:buSzPts val="2400"/>
              <a:buFont typeface="Century Gothic"/>
              <a:buChar char="●"/>
            </a:pPr>
            <a:r>
              <a:rPr lang="en" sz="2400">
                <a:solidFill>
                  <a:schemeClr val="accent6"/>
                </a:solidFill>
                <a:latin typeface="Century Gothic"/>
                <a:ea typeface="Century Gothic"/>
                <a:cs typeface="Century Gothic"/>
                <a:sym typeface="Century Gothic"/>
              </a:rPr>
              <a:t>The latest American Family Survey indicates that</a:t>
            </a:r>
            <a:r>
              <a:rPr b="1" lang="en" sz="2400">
                <a:solidFill>
                  <a:schemeClr val="accent6"/>
                </a:solidFill>
                <a:highlight>
                  <a:srgbClr val="0000FF"/>
                </a:highlight>
                <a:latin typeface="Century Gothic"/>
                <a:ea typeface="Century Gothic"/>
                <a:cs typeface="Century Gothic"/>
                <a:sym typeface="Century Gothic"/>
              </a:rPr>
              <a:t> just 12% of Americans agree that books should be removed</a:t>
            </a:r>
            <a:r>
              <a:rPr lang="en" sz="2400">
                <a:solidFill>
                  <a:schemeClr val="accent6"/>
                </a:solidFill>
                <a:latin typeface="Century Gothic"/>
                <a:ea typeface="Century Gothic"/>
                <a:cs typeface="Century Gothic"/>
                <a:sym typeface="Century Gothic"/>
              </a:rPr>
              <a:t> from libraries if a parent objects. </a:t>
            </a:r>
            <a:br>
              <a:rPr lang="en" sz="2400">
                <a:solidFill>
                  <a:schemeClr val="accent6"/>
                </a:solidFill>
                <a:latin typeface="Century Gothic"/>
                <a:ea typeface="Century Gothic"/>
                <a:cs typeface="Century Gothic"/>
                <a:sym typeface="Century Gothic"/>
              </a:rPr>
            </a:br>
            <a:endParaRPr sz="2400">
              <a:solidFill>
                <a:schemeClr val="accent6"/>
              </a:solidFill>
              <a:latin typeface="Century Gothic"/>
              <a:ea typeface="Century Gothic"/>
              <a:cs typeface="Century Gothic"/>
              <a:sym typeface="Century Gothic"/>
            </a:endParaRPr>
          </a:p>
        </p:txBody>
      </p:sp>
      <p:sp>
        <p:nvSpPr>
          <p:cNvPr id="391" name="Google Shape;391;p66"/>
          <p:cNvSpPr txBox="1"/>
          <p:nvPr/>
        </p:nvSpPr>
        <p:spPr>
          <a:xfrm>
            <a:off x="77325" y="120500"/>
            <a:ext cx="91440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600">
                <a:solidFill>
                  <a:srgbClr val="FF9900"/>
                </a:solidFill>
                <a:latin typeface="Century Gothic"/>
                <a:ea typeface="Century Gothic"/>
                <a:cs typeface="Century Gothic"/>
                <a:sym typeface="Century Gothic"/>
              </a:rPr>
              <a:t>Voter perceptions of book banning </a:t>
            </a:r>
            <a:br>
              <a:rPr b="1" lang="en" sz="2600">
                <a:solidFill>
                  <a:srgbClr val="FF9900"/>
                </a:solidFill>
                <a:latin typeface="Century Gothic"/>
                <a:ea typeface="Century Gothic"/>
                <a:cs typeface="Century Gothic"/>
                <a:sym typeface="Century Gothic"/>
              </a:rPr>
            </a:br>
            <a:r>
              <a:rPr b="1" lang="en" sz="2600">
                <a:solidFill>
                  <a:srgbClr val="FF9900"/>
                </a:solidFill>
                <a:latin typeface="Century Gothic"/>
                <a:ea typeface="Century Gothic"/>
                <a:cs typeface="Century Gothic"/>
                <a:sym typeface="Century Gothic"/>
              </a:rPr>
              <a:t>in the united states: </a:t>
            </a:r>
            <a:r>
              <a:rPr lang="en" sz="2600">
                <a:solidFill>
                  <a:srgbClr val="FFFF00"/>
                </a:solidFill>
                <a:latin typeface="Century Gothic"/>
                <a:ea typeface="Century Gothic"/>
                <a:cs typeface="Century Gothic"/>
                <a:sym typeface="Century Gothic"/>
              </a:rPr>
              <a:t>Key Points and Messaging</a:t>
            </a:r>
            <a:r>
              <a:rPr lang="en" sz="1000">
                <a:solidFill>
                  <a:schemeClr val="lt1"/>
                </a:solidFill>
                <a:latin typeface="Century Gothic"/>
                <a:ea typeface="Century Gothic"/>
                <a:cs typeface="Century Gothic"/>
                <a:sym typeface="Century Gothic"/>
              </a:rPr>
              <a:t> 11</a:t>
            </a:r>
            <a:endParaRPr sz="3800">
              <a:solidFill>
                <a:srgbClr val="FFFF00"/>
              </a:solidFill>
              <a:latin typeface="Century Gothic"/>
              <a:ea typeface="Century Gothic"/>
              <a:cs typeface="Century Gothic"/>
              <a:sym typeface="Century Gothic"/>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67"/>
          <p:cNvSpPr/>
          <p:nvPr/>
        </p:nvSpPr>
        <p:spPr>
          <a:xfrm>
            <a:off x="296850" y="1715600"/>
            <a:ext cx="8417700" cy="2370300"/>
          </a:xfrm>
          <a:prstGeom prst="roundRect">
            <a:avLst>
              <a:gd fmla="val 16667" name="adj"/>
            </a:avLst>
          </a:prstGeom>
          <a:solidFill>
            <a:srgbClr val="1C4587"/>
          </a:solidFill>
          <a:ln cap="flat" cmpd="sng" w="9525">
            <a:solidFill>
              <a:srgbClr val="1C45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67"/>
          <p:cNvSpPr txBox="1"/>
          <p:nvPr/>
        </p:nvSpPr>
        <p:spPr>
          <a:xfrm>
            <a:off x="0" y="281450"/>
            <a:ext cx="9144000" cy="815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800">
              <a:solidFill>
                <a:schemeClr val="accent6"/>
              </a:solidFill>
            </a:endParaRPr>
          </a:p>
          <a:p>
            <a:pPr indent="0" lvl="0" marL="0" rtl="0" algn="l">
              <a:spcBef>
                <a:spcPts val="0"/>
              </a:spcBef>
              <a:spcAft>
                <a:spcPts val="0"/>
              </a:spcAft>
              <a:buNone/>
            </a:pPr>
            <a:r>
              <a:t/>
            </a:r>
            <a:endParaRPr sz="800">
              <a:solidFill>
                <a:schemeClr val="accent6"/>
              </a:solidFill>
            </a:endParaRPr>
          </a:p>
          <a:p>
            <a:pPr indent="0" lvl="0" marL="0" rtl="0" algn="l">
              <a:spcBef>
                <a:spcPts val="0"/>
              </a:spcBef>
              <a:spcAft>
                <a:spcPts val="0"/>
              </a:spcAft>
              <a:buNone/>
            </a:pPr>
            <a:r>
              <a:t/>
            </a:r>
            <a:endParaRPr sz="800">
              <a:solidFill>
                <a:schemeClr val="accent6"/>
              </a:solidFill>
            </a:endParaRPr>
          </a:p>
          <a:p>
            <a:pPr indent="0" lvl="0" marL="0" rtl="0" algn="l">
              <a:spcBef>
                <a:spcPts val="0"/>
              </a:spcBef>
              <a:spcAft>
                <a:spcPts val="0"/>
              </a:spcAft>
              <a:buNone/>
            </a:pPr>
            <a:r>
              <a:t/>
            </a:r>
            <a:endParaRPr sz="800">
              <a:solidFill>
                <a:schemeClr val="accent6"/>
              </a:solidFill>
            </a:endParaRPr>
          </a:p>
          <a:p>
            <a:pPr indent="0" lvl="0" marL="0" rtl="0" algn="l">
              <a:spcBef>
                <a:spcPts val="0"/>
              </a:spcBef>
              <a:spcAft>
                <a:spcPts val="0"/>
              </a:spcAft>
              <a:buNone/>
            </a:pPr>
            <a:r>
              <a:t/>
            </a:r>
            <a:endParaRPr sz="900">
              <a:solidFill>
                <a:schemeClr val="accent6"/>
              </a:solidFill>
            </a:endParaRPr>
          </a:p>
        </p:txBody>
      </p:sp>
      <p:pic>
        <p:nvPicPr>
          <p:cNvPr descr="Logo, company name&#10;&#10;Description automatically generated" id="398" name="Google Shape;398;p67"/>
          <p:cNvPicPr preferRelativeResize="0"/>
          <p:nvPr/>
        </p:nvPicPr>
        <p:blipFill rotWithShape="1">
          <a:blip r:embed="rId3">
            <a:alphaModFix/>
          </a:blip>
          <a:srcRect b="35119" l="8528" r="8826" t="25098"/>
          <a:stretch/>
        </p:blipFill>
        <p:spPr>
          <a:xfrm>
            <a:off x="6964449" y="103128"/>
            <a:ext cx="2115101" cy="572700"/>
          </a:xfrm>
          <a:prstGeom prst="rect">
            <a:avLst/>
          </a:prstGeom>
          <a:noFill/>
          <a:ln>
            <a:noFill/>
          </a:ln>
        </p:spPr>
      </p:pic>
      <p:sp>
        <p:nvSpPr>
          <p:cNvPr id="399" name="Google Shape;399;p67"/>
          <p:cNvSpPr txBox="1"/>
          <p:nvPr/>
        </p:nvSpPr>
        <p:spPr>
          <a:xfrm>
            <a:off x="77325" y="120500"/>
            <a:ext cx="91440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600">
                <a:solidFill>
                  <a:srgbClr val="FF9900"/>
                </a:solidFill>
                <a:latin typeface="Century Gothic"/>
                <a:ea typeface="Century Gothic"/>
                <a:cs typeface="Century Gothic"/>
                <a:sym typeface="Century Gothic"/>
              </a:rPr>
              <a:t>Voter perceptions of book banning </a:t>
            </a:r>
            <a:br>
              <a:rPr b="1" lang="en" sz="2600">
                <a:solidFill>
                  <a:srgbClr val="FF9900"/>
                </a:solidFill>
                <a:latin typeface="Century Gothic"/>
                <a:ea typeface="Century Gothic"/>
                <a:cs typeface="Century Gothic"/>
                <a:sym typeface="Century Gothic"/>
              </a:rPr>
            </a:br>
            <a:r>
              <a:rPr b="1" lang="en" sz="2600">
                <a:solidFill>
                  <a:srgbClr val="FF9900"/>
                </a:solidFill>
                <a:latin typeface="Century Gothic"/>
                <a:ea typeface="Century Gothic"/>
                <a:cs typeface="Century Gothic"/>
                <a:sym typeface="Century Gothic"/>
              </a:rPr>
              <a:t>in the united states: </a:t>
            </a:r>
            <a:r>
              <a:rPr lang="en" sz="2600">
                <a:solidFill>
                  <a:srgbClr val="FFFF00"/>
                </a:solidFill>
                <a:latin typeface="Century Gothic"/>
                <a:ea typeface="Century Gothic"/>
                <a:cs typeface="Century Gothic"/>
                <a:sym typeface="Century Gothic"/>
              </a:rPr>
              <a:t>Key Points and Messaging</a:t>
            </a:r>
            <a:r>
              <a:rPr lang="en" sz="1000">
                <a:solidFill>
                  <a:schemeClr val="lt1"/>
                </a:solidFill>
                <a:latin typeface="Century Gothic"/>
                <a:ea typeface="Century Gothic"/>
                <a:cs typeface="Century Gothic"/>
                <a:sym typeface="Century Gothic"/>
              </a:rPr>
              <a:t> 2</a:t>
            </a:r>
            <a:endParaRPr sz="3800">
              <a:solidFill>
                <a:srgbClr val="FFFF00"/>
              </a:solidFill>
              <a:latin typeface="Century Gothic"/>
              <a:ea typeface="Century Gothic"/>
              <a:cs typeface="Century Gothic"/>
              <a:sym typeface="Century Gothic"/>
            </a:endParaRPr>
          </a:p>
        </p:txBody>
      </p:sp>
      <p:sp>
        <p:nvSpPr>
          <p:cNvPr id="400" name="Google Shape;400;p67"/>
          <p:cNvSpPr txBox="1"/>
          <p:nvPr/>
        </p:nvSpPr>
        <p:spPr>
          <a:xfrm>
            <a:off x="489850" y="1715600"/>
            <a:ext cx="8482200" cy="2801400"/>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None/>
            </a:pPr>
            <a:r>
              <a:rPr b="1" lang="en" sz="2800">
                <a:solidFill>
                  <a:srgbClr val="FFFF00"/>
                </a:solidFill>
                <a:latin typeface="Century Gothic"/>
                <a:ea typeface="Century Gothic"/>
                <a:cs typeface="Century Gothic"/>
                <a:sym typeface="Century Gothic"/>
              </a:rPr>
              <a:t>Common-sense messaging is most broadly effective. </a:t>
            </a:r>
            <a:r>
              <a:rPr lang="en" sz="2800">
                <a:solidFill>
                  <a:schemeClr val="dk1"/>
                </a:solidFill>
                <a:latin typeface="Century Gothic"/>
                <a:ea typeface="Century Gothic"/>
                <a:cs typeface="Century Gothic"/>
                <a:sym typeface="Century Gothic"/>
              </a:rPr>
              <a:t> It is more effective than saying that proponents of book banning are simply afraid </a:t>
            </a:r>
            <a:br>
              <a:rPr lang="en" sz="2800">
                <a:solidFill>
                  <a:schemeClr val="dk1"/>
                </a:solidFill>
                <a:latin typeface="Century Gothic"/>
                <a:ea typeface="Century Gothic"/>
                <a:cs typeface="Century Gothic"/>
                <a:sym typeface="Century Gothic"/>
              </a:rPr>
            </a:br>
            <a:r>
              <a:rPr lang="en" sz="2800">
                <a:solidFill>
                  <a:schemeClr val="dk1"/>
                </a:solidFill>
                <a:latin typeface="Century Gothic"/>
                <a:ea typeface="Century Gothic"/>
                <a:cs typeface="Century Gothic"/>
                <a:sym typeface="Century Gothic"/>
              </a:rPr>
              <a:t>of anyone who is different from them, or bigoted, hateful, etc.  </a:t>
            </a:r>
            <a:endParaRPr b="1" sz="2800">
              <a:solidFill>
                <a:schemeClr val="dk1"/>
              </a:solidFill>
              <a:latin typeface="Century Gothic"/>
              <a:ea typeface="Century Gothic"/>
              <a:cs typeface="Century Gothic"/>
              <a:sym typeface="Century Gothic"/>
            </a:endParaRPr>
          </a:p>
          <a:p>
            <a:pPr indent="0" lvl="0" marL="457200" marR="0" rtl="0" algn="l">
              <a:spcBef>
                <a:spcPts val="0"/>
              </a:spcBef>
              <a:spcAft>
                <a:spcPts val="0"/>
              </a:spcAft>
              <a:buNone/>
            </a:pPr>
            <a:r>
              <a:t/>
            </a:r>
            <a:endParaRPr sz="3000">
              <a:solidFill>
                <a:srgbClr val="F9CB9C"/>
              </a:solidFill>
              <a:latin typeface="Century Gothic"/>
              <a:ea typeface="Century Gothic"/>
              <a:cs typeface="Century Gothic"/>
              <a:sym typeface="Century 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32"/>
          <p:cNvSpPr txBox="1"/>
          <p:nvPr>
            <p:ph type="ctrTitle"/>
          </p:nvPr>
        </p:nvSpPr>
        <p:spPr>
          <a:xfrm>
            <a:off x="0" y="905250"/>
            <a:ext cx="9144000" cy="1437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b="1" lang="en" sz="3720">
                <a:solidFill>
                  <a:srgbClr val="FFFF00"/>
                </a:solidFill>
              </a:rPr>
              <a:t>Real World Policy and Messaging Issues </a:t>
            </a:r>
            <a:br>
              <a:rPr b="1" lang="en" sz="3720">
                <a:solidFill>
                  <a:srgbClr val="FFFF00"/>
                </a:solidFill>
              </a:rPr>
            </a:br>
            <a:r>
              <a:rPr b="1" lang="en" sz="3720">
                <a:solidFill>
                  <a:srgbClr val="FFFF00"/>
                </a:solidFill>
              </a:rPr>
              <a:t>From the Trenches</a:t>
            </a:r>
            <a:endParaRPr b="1" sz="3620">
              <a:solidFill>
                <a:srgbClr val="FFFF00"/>
              </a:solidFill>
            </a:endParaRPr>
          </a:p>
          <a:p>
            <a:pPr indent="0" lvl="0" marL="0" rtl="0" algn="ctr">
              <a:spcBef>
                <a:spcPts val="0"/>
              </a:spcBef>
              <a:spcAft>
                <a:spcPts val="0"/>
              </a:spcAft>
              <a:buSzPts val="990"/>
              <a:buNone/>
            </a:pPr>
            <a:r>
              <a:rPr lang="en" sz="2820"/>
              <a:t>Practical advice on shoring up your policy </a:t>
            </a:r>
            <a:br>
              <a:rPr lang="en" sz="2820"/>
            </a:br>
            <a:r>
              <a:rPr lang="en" sz="2820"/>
              <a:t>and messaging  to defend against book-banning</a:t>
            </a:r>
            <a:endParaRPr sz="2820"/>
          </a:p>
        </p:txBody>
      </p:sp>
      <p:sp>
        <p:nvSpPr>
          <p:cNvPr id="147" name="Google Shape;147;p32"/>
          <p:cNvSpPr txBox="1"/>
          <p:nvPr>
            <p:ph idx="1" type="subTitle"/>
          </p:nvPr>
        </p:nvSpPr>
        <p:spPr>
          <a:xfrm>
            <a:off x="612800" y="3549350"/>
            <a:ext cx="7801500" cy="857100"/>
          </a:xfrm>
          <a:prstGeom prst="rect">
            <a:avLst/>
          </a:prstGeom>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lang="en" sz="2200">
                <a:solidFill>
                  <a:srgbClr val="FFFFFF"/>
                </a:solidFill>
                <a:highlight>
                  <a:srgbClr val="0000FF"/>
                </a:highlight>
                <a:latin typeface="Century Gothic"/>
                <a:ea typeface="Century Gothic"/>
                <a:cs typeface="Century Gothic"/>
                <a:sym typeface="Century Gothic"/>
              </a:rPr>
              <a:t>Library 2.0 Virtual Conference June 8, 2023</a:t>
            </a:r>
            <a:endParaRPr sz="2200">
              <a:solidFill>
                <a:srgbClr val="FFFFFF"/>
              </a:solidFill>
              <a:highlight>
                <a:srgbClr val="0000FF"/>
              </a:highlight>
              <a:latin typeface="Century Gothic"/>
              <a:ea typeface="Century Gothic"/>
              <a:cs typeface="Century Gothic"/>
              <a:sym typeface="Century Gothic"/>
            </a:endParaRPr>
          </a:p>
          <a:p>
            <a:pPr indent="0" lvl="0" marL="0" rtl="0" algn="ctr">
              <a:lnSpc>
                <a:spcPct val="90000"/>
              </a:lnSpc>
              <a:spcBef>
                <a:spcPts val="0"/>
              </a:spcBef>
              <a:spcAft>
                <a:spcPts val="0"/>
              </a:spcAft>
              <a:buNone/>
            </a:pPr>
            <a:r>
              <a:rPr lang="en" sz="2200">
                <a:solidFill>
                  <a:srgbClr val="FFFFFF"/>
                </a:solidFill>
                <a:latin typeface="Century Gothic"/>
                <a:ea typeface="Century Gothic"/>
                <a:cs typeface="Century Gothic"/>
                <a:sym typeface="Century Gothic"/>
              </a:rPr>
              <a:t> Banned Books and Censorship: Current </a:t>
            </a:r>
            <a:br>
              <a:rPr lang="en" sz="2200">
                <a:solidFill>
                  <a:srgbClr val="FFFFFF"/>
                </a:solidFill>
                <a:latin typeface="Century Gothic"/>
                <a:ea typeface="Century Gothic"/>
                <a:cs typeface="Century Gothic"/>
                <a:sym typeface="Century Gothic"/>
              </a:rPr>
            </a:br>
            <a:r>
              <a:rPr lang="en" sz="2200">
                <a:solidFill>
                  <a:srgbClr val="FFFFFF"/>
                </a:solidFill>
                <a:latin typeface="Century Gothic"/>
                <a:ea typeface="Century Gothic"/>
                <a:cs typeface="Century Gothic"/>
                <a:sym typeface="Century Gothic"/>
              </a:rPr>
              <a:t>Intellectual Freedom Issues in the LIbrary </a:t>
            </a:r>
            <a:endParaRPr sz="2200">
              <a:solidFill>
                <a:srgbClr val="FFFFFF"/>
              </a:solidFill>
              <a:latin typeface="Century Gothic"/>
              <a:ea typeface="Century Gothic"/>
              <a:cs typeface="Century Gothic"/>
              <a:sym typeface="Century Gothic"/>
            </a:endParaRPr>
          </a:p>
          <a:p>
            <a:pPr indent="0" lvl="0" marL="0" rtl="0" algn="ctr">
              <a:lnSpc>
                <a:spcPct val="90000"/>
              </a:lnSpc>
              <a:spcBef>
                <a:spcPts val="0"/>
              </a:spcBef>
              <a:spcAft>
                <a:spcPts val="0"/>
              </a:spcAft>
              <a:buNone/>
            </a:pPr>
            <a:r>
              <a:rPr lang="en" sz="2200">
                <a:solidFill>
                  <a:srgbClr val="FFFFFF"/>
                </a:solidFill>
                <a:latin typeface="Century Gothic"/>
                <a:ea typeface="Century Gothic"/>
                <a:cs typeface="Century Gothic"/>
                <a:sym typeface="Century Gothic"/>
              </a:rPr>
              <a:t>Peter Bromberg | EveryLibrary | EveryLibrary.org</a:t>
            </a:r>
            <a:endParaRPr sz="1600">
              <a:solidFill>
                <a:srgbClr val="FFFFFF"/>
              </a:solidFill>
              <a:latin typeface="Century Gothic"/>
              <a:ea typeface="Century Gothic"/>
              <a:cs typeface="Century Gothic"/>
              <a:sym typeface="Century Gothic"/>
            </a:endParaRPr>
          </a:p>
        </p:txBody>
      </p:sp>
      <p:sp>
        <p:nvSpPr>
          <p:cNvPr id="148" name="Google Shape;148;p32"/>
          <p:cNvSpPr/>
          <p:nvPr/>
        </p:nvSpPr>
        <p:spPr>
          <a:xfrm>
            <a:off x="3065675" y="2595925"/>
            <a:ext cx="3015300" cy="7566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everyLibrary name and logo" id="149" name="Google Shape;149;p32" title="everyLibrary name and logo"/>
          <p:cNvPicPr preferRelativeResize="0"/>
          <p:nvPr/>
        </p:nvPicPr>
        <p:blipFill rotWithShape="1">
          <a:blip r:embed="rId3">
            <a:alphaModFix/>
          </a:blip>
          <a:srcRect b="35119" l="8528" r="8826" t="25098"/>
          <a:stretch/>
        </p:blipFill>
        <p:spPr>
          <a:xfrm>
            <a:off x="2812850" y="2431561"/>
            <a:ext cx="3401424" cy="92096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68"/>
          <p:cNvSpPr txBox="1"/>
          <p:nvPr/>
        </p:nvSpPr>
        <p:spPr>
          <a:xfrm>
            <a:off x="0" y="281450"/>
            <a:ext cx="9144000" cy="815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800">
              <a:solidFill>
                <a:schemeClr val="accent6"/>
              </a:solidFill>
            </a:endParaRPr>
          </a:p>
          <a:p>
            <a:pPr indent="0" lvl="0" marL="0" rtl="0" algn="l">
              <a:spcBef>
                <a:spcPts val="0"/>
              </a:spcBef>
              <a:spcAft>
                <a:spcPts val="0"/>
              </a:spcAft>
              <a:buNone/>
            </a:pPr>
            <a:r>
              <a:t/>
            </a:r>
            <a:endParaRPr sz="800">
              <a:solidFill>
                <a:schemeClr val="accent6"/>
              </a:solidFill>
            </a:endParaRPr>
          </a:p>
          <a:p>
            <a:pPr indent="0" lvl="0" marL="0" rtl="0" algn="l">
              <a:spcBef>
                <a:spcPts val="0"/>
              </a:spcBef>
              <a:spcAft>
                <a:spcPts val="0"/>
              </a:spcAft>
              <a:buNone/>
            </a:pPr>
            <a:r>
              <a:t/>
            </a:r>
            <a:endParaRPr sz="800">
              <a:solidFill>
                <a:schemeClr val="accent6"/>
              </a:solidFill>
            </a:endParaRPr>
          </a:p>
          <a:p>
            <a:pPr indent="0" lvl="0" marL="0" rtl="0" algn="l">
              <a:spcBef>
                <a:spcPts val="0"/>
              </a:spcBef>
              <a:spcAft>
                <a:spcPts val="0"/>
              </a:spcAft>
              <a:buNone/>
            </a:pPr>
            <a:r>
              <a:t/>
            </a:r>
            <a:endParaRPr sz="800">
              <a:solidFill>
                <a:schemeClr val="accent6"/>
              </a:solidFill>
            </a:endParaRPr>
          </a:p>
          <a:p>
            <a:pPr indent="0" lvl="0" marL="0" rtl="0" algn="l">
              <a:spcBef>
                <a:spcPts val="0"/>
              </a:spcBef>
              <a:spcAft>
                <a:spcPts val="0"/>
              </a:spcAft>
              <a:buNone/>
            </a:pPr>
            <a:r>
              <a:t/>
            </a:r>
            <a:endParaRPr sz="900">
              <a:solidFill>
                <a:schemeClr val="accent6"/>
              </a:solidFill>
            </a:endParaRPr>
          </a:p>
        </p:txBody>
      </p:sp>
      <p:pic>
        <p:nvPicPr>
          <p:cNvPr descr="Logo, company name&#10;&#10;Description automatically generated" id="406" name="Google Shape;406;p68"/>
          <p:cNvPicPr preferRelativeResize="0"/>
          <p:nvPr/>
        </p:nvPicPr>
        <p:blipFill rotWithShape="1">
          <a:blip r:embed="rId3">
            <a:alphaModFix/>
          </a:blip>
          <a:srcRect b="35119" l="8528" r="8826" t="25098"/>
          <a:stretch/>
        </p:blipFill>
        <p:spPr>
          <a:xfrm>
            <a:off x="6964449" y="103128"/>
            <a:ext cx="2115101" cy="572700"/>
          </a:xfrm>
          <a:prstGeom prst="rect">
            <a:avLst/>
          </a:prstGeom>
          <a:noFill/>
          <a:ln>
            <a:noFill/>
          </a:ln>
        </p:spPr>
      </p:pic>
      <p:sp>
        <p:nvSpPr>
          <p:cNvPr id="407" name="Google Shape;407;p68"/>
          <p:cNvSpPr txBox="1"/>
          <p:nvPr/>
        </p:nvSpPr>
        <p:spPr>
          <a:xfrm>
            <a:off x="77325" y="120500"/>
            <a:ext cx="91440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600">
                <a:solidFill>
                  <a:srgbClr val="FF9900"/>
                </a:solidFill>
                <a:latin typeface="Century Gothic"/>
                <a:ea typeface="Century Gothic"/>
                <a:cs typeface="Century Gothic"/>
                <a:sym typeface="Century Gothic"/>
              </a:rPr>
              <a:t>Voter perceptions of book banning </a:t>
            </a:r>
            <a:br>
              <a:rPr b="1" lang="en" sz="2600">
                <a:solidFill>
                  <a:srgbClr val="FF9900"/>
                </a:solidFill>
                <a:latin typeface="Century Gothic"/>
                <a:ea typeface="Century Gothic"/>
                <a:cs typeface="Century Gothic"/>
                <a:sym typeface="Century Gothic"/>
              </a:rPr>
            </a:br>
            <a:r>
              <a:rPr b="1" lang="en" sz="2600">
                <a:solidFill>
                  <a:srgbClr val="FF9900"/>
                </a:solidFill>
                <a:latin typeface="Century Gothic"/>
                <a:ea typeface="Century Gothic"/>
                <a:cs typeface="Century Gothic"/>
                <a:sym typeface="Century Gothic"/>
              </a:rPr>
              <a:t>in the united states: </a:t>
            </a:r>
            <a:r>
              <a:rPr lang="en" sz="2600">
                <a:solidFill>
                  <a:srgbClr val="FFFF00"/>
                </a:solidFill>
                <a:latin typeface="Century Gothic"/>
                <a:ea typeface="Century Gothic"/>
                <a:cs typeface="Century Gothic"/>
                <a:sym typeface="Century Gothic"/>
              </a:rPr>
              <a:t>Key Points and Messaging</a:t>
            </a:r>
            <a:r>
              <a:rPr lang="en" sz="1000">
                <a:solidFill>
                  <a:schemeClr val="lt1"/>
                </a:solidFill>
                <a:latin typeface="Century Gothic"/>
                <a:ea typeface="Century Gothic"/>
                <a:cs typeface="Century Gothic"/>
                <a:sym typeface="Century Gothic"/>
              </a:rPr>
              <a:t> 3</a:t>
            </a:r>
            <a:endParaRPr sz="3800">
              <a:solidFill>
                <a:srgbClr val="FFFF00"/>
              </a:solidFill>
              <a:latin typeface="Century Gothic"/>
              <a:ea typeface="Century Gothic"/>
              <a:cs typeface="Century Gothic"/>
              <a:sym typeface="Century Gothic"/>
            </a:endParaRPr>
          </a:p>
        </p:txBody>
      </p:sp>
      <p:sp>
        <p:nvSpPr>
          <p:cNvPr id="408" name="Google Shape;408;p68"/>
          <p:cNvSpPr/>
          <p:nvPr/>
        </p:nvSpPr>
        <p:spPr>
          <a:xfrm>
            <a:off x="144000" y="1586725"/>
            <a:ext cx="8415900" cy="2770500"/>
          </a:xfrm>
          <a:prstGeom prst="roundRect">
            <a:avLst>
              <a:gd fmla="val 16667" name="adj"/>
            </a:avLst>
          </a:prstGeom>
          <a:solidFill>
            <a:srgbClr val="1C4587"/>
          </a:solidFill>
          <a:ln cap="flat" cmpd="sng" w="9525">
            <a:solidFill>
              <a:srgbClr val="1C45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68"/>
          <p:cNvSpPr txBox="1"/>
          <p:nvPr/>
        </p:nvSpPr>
        <p:spPr>
          <a:xfrm>
            <a:off x="330900" y="1586725"/>
            <a:ext cx="8229000" cy="2770500"/>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None/>
            </a:pPr>
            <a:r>
              <a:rPr b="1" lang="en" sz="2800">
                <a:solidFill>
                  <a:srgbClr val="FFFF00"/>
                </a:solidFill>
                <a:latin typeface="Century Gothic"/>
                <a:ea typeface="Century Gothic"/>
                <a:cs typeface="Century Gothic"/>
                <a:sym typeface="Century Gothic"/>
              </a:rPr>
              <a:t>Libraries and librarians are broadly favorably viewed</a:t>
            </a:r>
            <a:r>
              <a:rPr lang="en" sz="2800">
                <a:solidFill>
                  <a:srgbClr val="FFFF00"/>
                </a:solidFill>
                <a:latin typeface="Century Gothic"/>
                <a:ea typeface="Century Gothic"/>
                <a:cs typeface="Century Gothic"/>
                <a:sym typeface="Century Gothic"/>
              </a:rPr>
              <a:t> </a:t>
            </a:r>
            <a:r>
              <a:rPr lang="en" sz="2800">
                <a:solidFill>
                  <a:schemeClr val="dk1"/>
                </a:solidFill>
                <a:latin typeface="Century Gothic"/>
                <a:ea typeface="Century Gothic"/>
                <a:cs typeface="Century Gothic"/>
                <a:sym typeface="Century Gothic"/>
              </a:rPr>
              <a:t>so libraries are entering this issue from a position of strength - American voters have a high regard for libraries, and certainly have </a:t>
            </a:r>
            <a:r>
              <a:rPr b="1" lang="en" sz="2800">
                <a:solidFill>
                  <a:srgbClr val="FFFF00"/>
                </a:solidFill>
                <a:latin typeface="Century Gothic"/>
                <a:ea typeface="Century Gothic"/>
                <a:cs typeface="Century Gothic"/>
                <a:sym typeface="Century Gothic"/>
              </a:rPr>
              <a:t>more affinity for libraries and librarians than they do for politicians.</a:t>
            </a:r>
            <a:endParaRPr b="1" sz="3000">
              <a:solidFill>
                <a:srgbClr val="FFFF00"/>
              </a:solidFill>
              <a:latin typeface="Century Gothic"/>
              <a:ea typeface="Century Gothic"/>
              <a:cs typeface="Century Gothic"/>
              <a:sym typeface="Century Gothic"/>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69"/>
          <p:cNvSpPr txBox="1"/>
          <p:nvPr/>
        </p:nvSpPr>
        <p:spPr>
          <a:xfrm>
            <a:off x="0" y="281450"/>
            <a:ext cx="9144000" cy="815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800">
              <a:solidFill>
                <a:schemeClr val="accent6"/>
              </a:solidFill>
            </a:endParaRPr>
          </a:p>
          <a:p>
            <a:pPr indent="0" lvl="0" marL="0" rtl="0" algn="l">
              <a:spcBef>
                <a:spcPts val="0"/>
              </a:spcBef>
              <a:spcAft>
                <a:spcPts val="0"/>
              </a:spcAft>
              <a:buNone/>
            </a:pPr>
            <a:r>
              <a:t/>
            </a:r>
            <a:endParaRPr sz="800">
              <a:solidFill>
                <a:schemeClr val="accent6"/>
              </a:solidFill>
            </a:endParaRPr>
          </a:p>
          <a:p>
            <a:pPr indent="0" lvl="0" marL="0" rtl="0" algn="l">
              <a:spcBef>
                <a:spcPts val="0"/>
              </a:spcBef>
              <a:spcAft>
                <a:spcPts val="0"/>
              </a:spcAft>
              <a:buNone/>
            </a:pPr>
            <a:r>
              <a:t/>
            </a:r>
            <a:endParaRPr sz="800">
              <a:solidFill>
                <a:schemeClr val="accent6"/>
              </a:solidFill>
            </a:endParaRPr>
          </a:p>
          <a:p>
            <a:pPr indent="0" lvl="0" marL="0" rtl="0" algn="l">
              <a:spcBef>
                <a:spcPts val="0"/>
              </a:spcBef>
              <a:spcAft>
                <a:spcPts val="0"/>
              </a:spcAft>
              <a:buNone/>
            </a:pPr>
            <a:r>
              <a:t/>
            </a:r>
            <a:endParaRPr sz="800">
              <a:solidFill>
                <a:schemeClr val="accent6"/>
              </a:solidFill>
            </a:endParaRPr>
          </a:p>
          <a:p>
            <a:pPr indent="0" lvl="0" marL="0" rtl="0" algn="l">
              <a:spcBef>
                <a:spcPts val="0"/>
              </a:spcBef>
              <a:spcAft>
                <a:spcPts val="0"/>
              </a:spcAft>
              <a:buNone/>
            </a:pPr>
            <a:r>
              <a:t/>
            </a:r>
            <a:endParaRPr sz="900">
              <a:solidFill>
                <a:schemeClr val="accent6"/>
              </a:solidFill>
            </a:endParaRPr>
          </a:p>
        </p:txBody>
      </p:sp>
      <p:pic>
        <p:nvPicPr>
          <p:cNvPr descr="Logo, company name&#10;&#10;Description automatically generated" id="415" name="Google Shape;415;p69"/>
          <p:cNvPicPr preferRelativeResize="0"/>
          <p:nvPr/>
        </p:nvPicPr>
        <p:blipFill rotWithShape="1">
          <a:blip r:embed="rId3">
            <a:alphaModFix/>
          </a:blip>
          <a:srcRect b="35119" l="8528" r="8826" t="25098"/>
          <a:stretch/>
        </p:blipFill>
        <p:spPr>
          <a:xfrm>
            <a:off x="6964449" y="103128"/>
            <a:ext cx="2115101" cy="572700"/>
          </a:xfrm>
          <a:prstGeom prst="rect">
            <a:avLst/>
          </a:prstGeom>
          <a:noFill/>
          <a:ln>
            <a:noFill/>
          </a:ln>
        </p:spPr>
      </p:pic>
      <p:sp>
        <p:nvSpPr>
          <p:cNvPr id="416" name="Google Shape;416;p69"/>
          <p:cNvSpPr txBox="1"/>
          <p:nvPr/>
        </p:nvSpPr>
        <p:spPr>
          <a:xfrm>
            <a:off x="77325" y="120500"/>
            <a:ext cx="91440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600">
                <a:solidFill>
                  <a:srgbClr val="FF9900"/>
                </a:solidFill>
                <a:latin typeface="Century Gothic"/>
                <a:ea typeface="Century Gothic"/>
                <a:cs typeface="Century Gothic"/>
                <a:sym typeface="Century Gothic"/>
              </a:rPr>
              <a:t>Voter perceptions of book banning </a:t>
            </a:r>
            <a:br>
              <a:rPr b="1" lang="en" sz="2600">
                <a:solidFill>
                  <a:srgbClr val="FF9900"/>
                </a:solidFill>
                <a:latin typeface="Century Gothic"/>
                <a:ea typeface="Century Gothic"/>
                <a:cs typeface="Century Gothic"/>
                <a:sym typeface="Century Gothic"/>
              </a:rPr>
            </a:br>
            <a:r>
              <a:rPr b="1" lang="en" sz="2600">
                <a:solidFill>
                  <a:srgbClr val="FF9900"/>
                </a:solidFill>
                <a:latin typeface="Century Gothic"/>
                <a:ea typeface="Century Gothic"/>
                <a:cs typeface="Century Gothic"/>
                <a:sym typeface="Century Gothic"/>
              </a:rPr>
              <a:t>in the united states: </a:t>
            </a:r>
            <a:r>
              <a:rPr lang="en" sz="2600">
                <a:solidFill>
                  <a:srgbClr val="FFFF00"/>
                </a:solidFill>
                <a:latin typeface="Century Gothic"/>
                <a:ea typeface="Century Gothic"/>
                <a:cs typeface="Century Gothic"/>
                <a:sym typeface="Century Gothic"/>
              </a:rPr>
              <a:t>Key Points and Messaging</a:t>
            </a:r>
            <a:r>
              <a:rPr lang="en" sz="1000">
                <a:solidFill>
                  <a:schemeClr val="lt1"/>
                </a:solidFill>
                <a:latin typeface="Century Gothic"/>
                <a:ea typeface="Century Gothic"/>
                <a:cs typeface="Century Gothic"/>
                <a:sym typeface="Century Gothic"/>
              </a:rPr>
              <a:t> 8</a:t>
            </a:r>
            <a:endParaRPr sz="3800">
              <a:solidFill>
                <a:srgbClr val="FFFF00"/>
              </a:solidFill>
              <a:latin typeface="Century Gothic"/>
              <a:ea typeface="Century Gothic"/>
              <a:cs typeface="Century Gothic"/>
              <a:sym typeface="Century Gothic"/>
            </a:endParaRPr>
          </a:p>
        </p:txBody>
      </p:sp>
      <p:sp>
        <p:nvSpPr>
          <p:cNvPr id="417" name="Google Shape;417;p69"/>
          <p:cNvSpPr/>
          <p:nvPr/>
        </p:nvSpPr>
        <p:spPr>
          <a:xfrm>
            <a:off x="296850" y="1225725"/>
            <a:ext cx="8417700" cy="3725400"/>
          </a:xfrm>
          <a:prstGeom prst="roundRect">
            <a:avLst>
              <a:gd fmla="val 13052" name="adj"/>
            </a:avLst>
          </a:prstGeom>
          <a:solidFill>
            <a:srgbClr val="1C4587"/>
          </a:solidFill>
          <a:ln cap="flat" cmpd="sng" w="9525">
            <a:solidFill>
              <a:srgbClr val="1C45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69"/>
          <p:cNvSpPr txBox="1"/>
          <p:nvPr/>
        </p:nvSpPr>
        <p:spPr>
          <a:xfrm>
            <a:off x="399975" y="1225725"/>
            <a:ext cx="8095500" cy="3786600"/>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None/>
            </a:pPr>
            <a:br>
              <a:rPr b="1" lang="en" sz="200">
                <a:solidFill>
                  <a:schemeClr val="dk1"/>
                </a:solidFill>
                <a:latin typeface="Century Gothic"/>
                <a:ea typeface="Century Gothic"/>
                <a:cs typeface="Century Gothic"/>
                <a:sym typeface="Century Gothic"/>
              </a:rPr>
            </a:br>
            <a:br>
              <a:rPr b="1" lang="en" sz="200">
                <a:solidFill>
                  <a:schemeClr val="dk1"/>
                </a:solidFill>
                <a:latin typeface="Century Gothic"/>
                <a:ea typeface="Century Gothic"/>
                <a:cs typeface="Century Gothic"/>
                <a:sym typeface="Century Gothic"/>
              </a:rPr>
            </a:br>
            <a:br>
              <a:rPr b="1" lang="en" sz="200">
                <a:solidFill>
                  <a:schemeClr val="dk1"/>
                </a:solidFill>
                <a:latin typeface="Century Gothic"/>
                <a:ea typeface="Century Gothic"/>
                <a:cs typeface="Century Gothic"/>
                <a:sym typeface="Century Gothic"/>
              </a:rPr>
            </a:br>
            <a:endParaRPr b="1" sz="200">
              <a:solidFill>
                <a:schemeClr val="dk1"/>
              </a:solidFill>
              <a:latin typeface="Century Gothic"/>
              <a:ea typeface="Century Gothic"/>
              <a:cs typeface="Century Gothic"/>
              <a:sym typeface="Century Gothic"/>
            </a:endParaRPr>
          </a:p>
          <a:p>
            <a:pPr indent="-387350" lvl="0" marL="457200" marR="0" rtl="0" algn="l">
              <a:spcBef>
                <a:spcPts val="0"/>
              </a:spcBef>
              <a:spcAft>
                <a:spcPts val="0"/>
              </a:spcAft>
              <a:buClr>
                <a:schemeClr val="dk1"/>
              </a:buClr>
              <a:buSzPts val="2500"/>
              <a:buFont typeface="Century Gothic"/>
              <a:buChar char="●"/>
            </a:pPr>
            <a:r>
              <a:rPr lang="en" sz="2500">
                <a:solidFill>
                  <a:schemeClr val="dk1"/>
                </a:solidFill>
                <a:latin typeface="Century Gothic"/>
                <a:ea typeface="Century Gothic"/>
                <a:cs typeface="Century Gothic"/>
                <a:sym typeface="Century Gothic"/>
              </a:rPr>
              <a:t>Investigative reports show that small number of extremists are filing the bulk of challenges</a:t>
            </a:r>
            <a:br>
              <a:rPr lang="en" sz="2500">
                <a:solidFill>
                  <a:schemeClr val="dk1"/>
                </a:solidFill>
                <a:latin typeface="Century Gothic"/>
                <a:ea typeface="Century Gothic"/>
                <a:cs typeface="Century Gothic"/>
                <a:sym typeface="Century Gothic"/>
              </a:rPr>
            </a:br>
            <a:endParaRPr sz="2500">
              <a:solidFill>
                <a:schemeClr val="dk1"/>
              </a:solidFill>
              <a:latin typeface="Century Gothic"/>
              <a:ea typeface="Century Gothic"/>
              <a:cs typeface="Century Gothic"/>
              <a:sym typeface="Century Gothic"/>
            </a:endParaRPr>
          </a:p>
          <a:p>
            <a:pPr indent="-387350" lvl="0" marL="457200" marR="0" rtl="0" algn="l">
              <a:spcBef>
                <a:spcPts val="0"/>
              </a:spcBef>
              <a:spcAft>
                <a:spcPts val="0"/>
              </a:spcAft>
              <a:buClr>
                <a:schemeClr val="dk1"/>
              </a:buClr>
              <a:buSzPts val="2500"/>
              <a:buFont typeface="Century Gothic"/>
              <a:buChar char="●"/>
            </a:pPr>
            <a:r>
              <a:rPr lang="en" sz="2500">
                <a:solidFill>
                  <a:schemeClr val="dk1"/>
                </a:solidFill>
                <a:latin typeface="Century Gothic"/>
                <a:ea typeface="Century Gothic"/>
                <a:cs typeface="Century Gothic"/>
                <a:sym typeface="Century Gothic"/>
              </a:rPr>
              <a:t>Parents overwhelmingly oppose book bans, and don’t think there are problematic books on shelves, or that books should be pulled if parents object.</a:t>
            </a:r>
            <a:br>
              <a:rPr lang="en" sz="2500">
                <a:solidFill>
                  <a:schemeClr val="dk1"/>
                </a:solidFill>
                <a:latin typeface="Century Gothic"/>
                <a:ea typeface="Century Gothic"/>
                <a:cs typeface="Century Gothic"/>
                <a:sym typeface="Century Gothic"/>
              </a:rPr>
            </a:br>
            <a:endParaRPr sz="2500">
              <a:solidFill>
                <a:schemeClr val="dk1"/>
              </a:solidFill>
              <a:latin typeface="Century Gothic"/>
              <a:ea typeface="Century Gothic"/>
              <a:cs typeface="Century Gothic"/>
              <a:sym typeface="Century Gothic"/>
            </a:endParaRPr>
          </a:p>
          <a:p>
            <a:pPr indent="-387350" lvl="0" marL="457200" marR="0" rtl="0" algn="l">
              <a:spcBef>
                <a:spcPts val="0"/>
              </a:spcBef>
              <a:spcAft>
                <a:spcPts val="0"/>
              </a:spcAft>
              <a:buClr>
                <a:schemeClr val="dk1"/>
              </a:buClr>
              <a:buSzPts val="2500"/>
              <a:buFont typeface="Century Gothic"/>
              <a:buChar char="●"/>
            </a:pPr>
            <a:r>
              <a:rPr lang="en" sz="2500">
                <a:solidFill>
                  <a:schemeClr val="dk1"/>
                </a:solidFill>
                <a:latin typeface="Century Gothic"/>
                <a:ea typeface="Century Gothic"/>
                <a:cs typeface="Century Gothic"/>
                <a:sym typeface="Century Gothic"/>
              </a:rPr>
              <a:t>They trust librarians, not politicians on this issue</a:t>
            </a:r>
            <a:endParaRPr sz="2500">
              <a:solidFill>
                <a:schemeClr val="dk1"/>
              </a:solidFill>
              <a:latin typeface="Century Gothic"/>
              <a:ea typeface="Century Gothic"/>
              <a:cs typeface="Century Gothic"/>
              <a:sym typeface="Century Gothic"/>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70"/>
          <p:cNvSpPr txBox="1"/>
          <p:nvPr/>
        </p:nvSpPr>
        <p:spPr>
          <a:xfrm>
            <a:off x="0" y="281450"/>
            <a:ext cx="9144000" cy="815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800">
              <a:solidFill>
                <a:schemeClr val="accent6"/>
              </a:solidFill>
            </a:endParaRPr>
          </a:p>
          <a:p>
            <a:pPr indent="0" lvl="0" marL="0" rtl="0" algn="l">
              <a:spcBef>
                <a:spcPts val="0"/>
              </a:spcBef>
              <a:spcAft>
                <a:spcPts val="0"/>
              </a:spcAft>
              <a:buNone/>
            </a:pPr>
            <a:r>
              <a:t/>
            </a:r>
            <a:endParaRPr sz="800">
              <a:solidFill>
                <a:schemeClr val="accent6"/>
              </a:solidFill>
            </a:endParaRPr>
          </a:p>
          <a:p>
            <a:pPr indent="0" lvl="0" marL="0" rtl="0" algn="l">
              <a:spcBef>
                <a:spcPts val="0"/>
              </a:spcBef>
              <a:spcAft>
                <a:spcPts val="0"/>
              </a:spcAft>
              <a:buNone/>
            </a:pPr>
            <a:r>
              <a:t/>
            </a:r>
            <a:endParaRPr sz="800">
              <a:solidFill>
                <a:schemeClr val="accent6"/>
              </a:solidFill>
            </a:endParaRPr>
          </a:p>
          <a:p>
            <a:pPr indent="0" lvl="0" marL="0" rtl="0" algn="l">
              <a:spcBef>
                <a:spcPts val="0"/>
              </a:spcBef>
              <a:spcAft>
                <a:spcPts val="0"/>
              </a:spcAft>
              <a:buNone/>
            </a:pPr>
            <a:r>
              <a:t/>
            </a:r>
            <a:endParaRPr sz="800">
              <a:solidFill>
                <a:schemeClr val="accent6"/>
              </a:solidFill>
            </a:endParaRPr>
          </a:p>
          <a:p>
            <a:pPr indent="0" lvl="0" marL="0" rtl="0" algn="l">
              <a:spcBef>
                <a:spcPts val="0"/>
              </a:spcBef>
              <a:spcAft>
                <a:spcPts val="0"/>
              </a:spcAft>
              <a:buNone/>
            </a:pPr>
            <a:r>
              <a:t/>
            </a:r>
            <a:endParaRPr sz="900">
              <a:solidFill>
                <a:schemeClr val="accent6"/>
              </a:solidFill>
            </a:endParaRPr>
          </a:p>
        </p:txBody>
      </p:sp>
      <p:pic>
        <p:nvPicPr>
          <p:cNvPr descr="Logo, company name&#10;&#10;Description automatically generated" id="424" name="Google Shape;424;p70"/>
          <p:cNvPicPr preferRelativeResize="0"/>
          <p:nvPr/>
        </p:nvPicPr>
        <p:blipFill rotWithShape="1">
          <a:blip r:embed="rId3">
            <a:alphaModFix/>
          </a:blip>
          <a:srcRect b="35119" l="8528" r="8826" t="25098"/>
          <a:stretch/>
        </p:blipFill>
        <p:spPr>
          <a:xfrm>
            <a:off x="6964449" y="103128"/>
            <a:ext cx="2115101" cy="572700"/>
          </a:xfrm>
          <a:prstGeom prst="rect">
            <a:avLst/>
          </a:prstGeom>
          <a:noFill/>
          <a:ln>
            <a:noFill/>
          </a:ln>
        </p:spPr>
      </p:pic>
      <p:sp>
        <p:nvSpPr>
          <p:cNvPr id="425" name="Google Shape;425;p70"/>
          <p:cNvSpPr txBox="1"/>
          <p:nvPr/>
        </p:nvSpPr>
        <p:spPr>
          <a:xfrm>
            <a:off x="77325" y="120500"/>
            <a:ext cx="91440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600">
                <a:solidFill>
                  <a:srgbClr val="FF9900"/>
                </a:solidFill>
                <a:latin typeface="Century Gothic"/>
                <a:ea typeface="Century Gothic"/>
                <a:cs typeface="Century Gothic"/>
                <a:sym typeface="Century Gothic"/>
              </a:rPr>
              <a:t>Voter perceptions of book banning </a:t>
            </a:r>
            <a:br>
              <a:rPr b="1" lang="en" sz="2600">
                <a:solidFill>
                  <a:srgbClr val="FF9900"/>
                </a:solidFill>
                <a:latin typeface="Century Gothic"/>
                <a:ea typeface="Century Gothic"/>
                <a:cs typeface="Century Gothic"/>
                <a:sym typeface="Century Gothic"/>
              </a:rPr>
            </a:br>
            <a:r>
              <a:rPr b="1" lang="en" sz="2600">
                <a:solidFill>
                  <a:srgbClr val="FF9900"/>
                </a:solidFill>
                <a:latin typeface="Century Gothic"/>
                <a:ea typeface="Century Gothic"/>
                <a:cs typeface="Century Gothic"/>
                <a:sym typeface="Century Gothic"/>
              </a:rPr>
              <a:t>in the united states: </a:t>
            </a:r>
            <a:r>
              <a:rPr lang="en" sz="2600">
                <a:solidFill>
                  <a:srgbClr val="FFFF00"/>
                </a:solidFill>
                <a:latin typeface="Century Gothic"/>
                <a:ea typeface="Century Gothic"/>
                <a:cs typeface="Century Gothic"/>
                <a:sym typeface="Century Gothic"/>
              </a:rPr>
              <a:t>Key Points and Messaging</a:t>
            </a:r>
            <a:r>
              <a:rPr lang="en" sz="1000">
                <a:solidFill>
                  <a:schemeClr val="lt1"/>
                </a:solidFill>
                <a:latin typeface="Century Gothic"/>
                <a:ea typeface="Century Gothic"/>
                <a:cs typeface="Century Gothic"/>
                <a:sym typeface="Century Gothic"/>
              </a:rPr>
              <a:t> 8</a:t>
            </a:r>
            <a:endParaRPr sz="3800">
              <a:solidFill>
                <a:srgbClr val="FFFF00"/>
              </a:solidFill>
              <a:latin typeface="Century Gothic"/>
              <a:ea typeface="Century Gothic"/>
              <a:cs typeface="Century Gothic"/>
              <a:sym typeface="Century Gothic"/>
            </a:endParaRPr>
          </a:p>
        </p:txBody>
      </p:sp>
      <p:pic>
        <p:nvPicPr>
          <p:cNvPr id="426" name="Google Shape;426;p70"/>
          <p:cNvPicPr preferRelativeResize="0"/>
          <p:nvPr/>
        </p:nvPicPr>
        <p:blipFill>
          <a:blip r:embed="rId4">
            <a:alphaModFix/>
          </a:blip>
          <a:stretch>
            <a:fillRect/>
          </a:stretch>
        </p:blipFill>
        <p:spPr>
          <a:xfrm>
            <a:off x="496775" y="1202575"/>
            <a:ext cx="4992087" cy="3732999"/>
          </a:xfrm>
          <a:prstGeom prst="rect">
            <a:avLst/>
          </a:prstGeom>
          <a:noFill/>
          <a:ln>
            <a:noFill/>
          </a:ln>
        </p:spPr>
      </p:pic>
      <p:sp>
        <p:nvSpPr>
          <p:cNvPr id="427" name="Google Shape;427;p70"/>
          <p:cNvSpPr txBox="1"/>
          <p:nvPr/>
        </p:nvSpPr>
        <p:spPr>
          <a:xfrm>
            <a:off x="5623725" y="1252500"/>
            <a:ext cx="3243900" cy="3694200"/>
          </a:xfrm>
          <a:prstGeom prst="rect">
            <a:avLst/>
          </a:prstGeom>
          <a:noFill/>
          <a:ln>
            <a:noFill/>
          </a:ln>
        </p:spPr>
        <p:txBody>
          <a:bodyPr anchorCtr="0" anchor="t" bIns="91425" lIns="91425" spcFirstLastPara="1" rIns="91425" wrap="square" tIns="91425">
            <a:spAutoFit/>
          </a:bodyPr>
          <a:lstStyle/>
          <a:p>
            <a:pPr indent="-349250" lvl="0" marL="342900" rtl="0" algn="l">
              <a:spcBef>
                <a:spcPts val="0"/>
              </a:spcBef>
              <a:spcAft>
                <a:spcPts val="0"/>
              </a:spcAft>
              <a:buClr>
                <a:schemeClr val="dk1"/>
              </a:buClr>
              <a:buSzPts val="1900"/>
              <a:buFont typeface="Century Gothic"/>
              <a:buChar char="●"/>
            </a:pPr>
            <a:r>
              <a:rPr lang="en" sz="1900">
                <a:solidFill>
                  <a:schemeClr val="dk1"/>
                </a:solidFill>
                <a:latin typeface="Century Gothic"/>
                <a:ea typeface="Century Gothic"/>
                <a:cs typeface="Century Gothic"/>
                <a:sym typeface="Century Gothic"/>
              </a:rPr>
              <a:t>Of the 205 challenges, </a:t>
            </a:r>
            <a:r>
              <a:rPr lang="en" sz="1900">
                <a:solidFill>
                  <a:schemeClr val="dk1"/>
                </a:solidFill>
                <a:highlight>
                  <a:srgbClr val="0000FF"/>
                </a:highlight>
                <a:latin typeface="Century Gothic"/>
                <a:ea typeface="Century Gothic"/>
                <a:cs typeface="Century Gothic"/>
                <a:sym typeface="Century Gothic"/>
              </a:rPr>
              <a:t>one married couple were behind 199</a:t>
            </a:r>
            <a:r>
              <a:rPr lang="en" sz="1900">
                <a:solidFill>
                  <a:schemeClr val="dk1"/>
                </a:solidFill>
                <a:latin typeface="Century Gothic"/>
                <a:ea typeface="Century Gothic"/>
                <a:cs typeface="Century Gothic"/>
                <a:sym typeface="Century Gothic"/>
              </a:rPr>
              <a:t> of them.</a:t>
            </a:r>
            <a:br>
              <a:rPr lang="en" sz="1900">
                <a:solidFill>
                  <a:schemeClr val="dk1"/>
                </a:solidFill>
                <a:latin typeface="Century Gothic"/>
                <a:ea typeface="Century Gothic"/>
                <a:cs typeface="Century Gothic"/>
                <a:sym typeface="Century Gothic"/>
              </a:rPr>
            </a:br>
            <a:endParaRPr sz="1900">
              <a:solidFill>
                <a:schemeClr val="dk1"/>
              </a:solidFill>
              <a:latin typeface="Century Gothic"/>
              <a:ea typeface="Century Gothic"/>
              <a:cs typeface="Century Gothic"/>
              <a:sym typeface="Century Gothic"/>
            </a:endParaRPr>
          </a:p>
          <a:p>
            <a:pPr indent="-349250" lvl="0" marL="342900" rtl="0" algn="l">
              <a:spcBef>
                <a:spcPts val="0"/>
              </a:spcBef>
              <a:spcAft>
                <a:spcPts val="0"/>
              </a:spcAft>
              <a:buClr>
                <a:schemeClr val="dk1"/>
              </a:buClr>
              <a:buSzPts val="1900"/>
              <a:buFont typeface="Century Gothic"/>
              <a:buChar char="●"/>
            </a:pPr>
            <a:r>
              <a:rPr lang="en" sz="1900">
                <a:solidFill>
                  <a:schemeClr val="dk1"/>
                </a:solidFill>
                <a:latin typeface="Century Gothic"/>
                <a:ea typeface="Century Gothic"/>
                <a:cs typeface="Century Gothic"/>
                <a:sym typeface="Century Gothic"/>
              </a:rPr>
              <a:t>Outside of Granite, </a:t>
            </a:r>
            <a:r>
              <a:rPr lang="en" sz="1900">
                <a:solidFill>
                  <a:schemeClr val="dk1"/>
                </a:solidFill>
                <a:highlight>
                  <a:srgbClr val="0000FF"/>
                </a:highlight>
                <a:latin typeface="Century Gothic"/>
                <a:ea typeface="Century Gothic"/>
                <a:cs typeface="Century Gothic"/>
                <a:sym typeface="Century Gothic"/>
              </a:rPr>
              <a:t>only 35 parents have filed complaints</a:t>
            </a:r>
            <a:r>
              <a:rPr lang="en" sz="1900">
                <a:solidFill>
                  <a:schemeClr val="dk1"/>
                </a:solidFill>
                <a:latin typeface="Century Gothic"/>
                <a:ea typeface="Century Gothic"/>
                <a:cs typeface="Century Gothic"/>
                <a:sym typeface="Century Gothic"/>
              </a:rPr>
              <a:t> against books, most of them in Davis County where UPU is headquartered.</a:t>
            </a:r>
            <a:endParaRPr sz="1900">
              <a:solidFill>
                <a:schemeClr val="dk1"/>
              </a:solidFill>
              <a:latin typeface="Century Gothic"/>
              <a:ea typeface="Century Gothic"/>
              <a:cs typeface="Century Gothic"/>
              <a:sym typeface="Century Gothic"/>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71"/>
          <p:cNvSpPr txBox="1"/>
          <p:nvPr/>
        </p:nvSpPr>
        <p:spPr>
          <a:xfrm>
            <a:off x="0" y="281450"/>
            <a:ext cx="9144000" cy="815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800">
              <a:solidFill>
                <a:schemeClr val="accent6"/>
              </a:solidFill>
            </a:endParaRPr>
          </a:p>
          <a:p>
            <a:pPr indent="0" lvl="0" marL="0" rtl="0" algn="l">
              <a:spcBef>
                <a:spcPts val="0"/>
              </a:spcBef>
              <a:spcAft>
                <a:spcPts val="0"/>
              </a:spcAft>
              <a:buNone/>
            </a:pPr>
            <a:r>
              <a:t/>
            </a:r>
            <a:endParaRPr sz="800">
              <a:solidFill>
                <a:schemeClr val="accent6"/>
              </a:solidFill>
            </a:endParaRPr>
          </a:p>
          <a:p>
            <a:pPr indent="0" lvl="0" marL="0" rtl="0" algn="l">
              <a:spcBef>
                <a:spcPts val="0"/>
              </a:spcBef>
              <a:spcAft>
                <a:spcPts val="0"/>
              </a:spcAft>
              <a:buNone/>
            </a:pPr>
            <a:r>
              <a:t/>
            </a:r>
            <a:endParaRPr sz="800">
              <a:solidFill>
                <a:schemeClr val="accent6"/>
              </a:solidFill>
            </a:endParaRPr>
          </a:p>
          <a:p>
            <a:pPr indent="0" lvl="0" marL="0" rtl="0" algn="l">
              <a:spcBef>
                <a:spcPts val="0"/>
              </a:spcBef>
              <a:spcAft>
                <a:spcPts val="0"/>
              </a:spcAft>
              <a:buNone/>
            </a:pPr>
            <a:r>
              <a:t/>
            </a:r>
            <a:endParaRPr sz="800">
              <a:solidFill>
                <a:schemeClr val="accent6"/>
              </a:solidFill>
            </a:endParaRPr>
          </a:p>
          <a:p>
            <a:pPr indent="0" lvl="0" marL="0" rtl="0" algn="l">
              <a:spcBef>
                <a:spcPts val="0"/>
              </a:spcBef>
              <a:spcAft>
                <a:spcPts val="0"/>
              </a:spcAft>
              <a:buNone/>
            </a:pPr>
            <a:r>
              <a:t/>
            </a:r>
            <a:endParaRPr sz="900">
              <a:solidFill>
                <a:schemeClr val="accent6"/>
              </a:solidFill>
            </a:endParaRPr>
          </a:p>
        </p:txBody>
      </p:sp>
      <p:pic>
        <p:nvPicPr>
          <p:cNvPr descr="Logo, company name&#10;&#10;Description automatically generated" id="433" name="Google Shape;433;p71"/>
          <p:cNvPicPr preferRelativeResize="0"/>
          <p:nvPr/>
        </p:nvPicPr>
        <p:blipFill rotWithShape="1">
          <a:blip r:embed="rId3">
            <a:alphaModFix/>
          </a:blip>
          <a:srcRect b="35119" l="8528" r="8826" t="25098"/>
          <a:stretch/>
        </p:blipFill>
        <p:spPr>
          <a:xfrm>
            <a:off x="6964449" y="103128"/>
            <a:ext cx="2115101" cy="572700"/>
          </a:xfrm>
          <a:prstGeom prst="rect">
            <a:avLst/>
          </a:prstGeom>
          <a:noFill/>
          <a:ln>
            <a:noFill/>
          </a:ln>
        </p:spPr>
      </p:pic>
      <p:sp>
        <p:nvSpPr>
          <p:cNvPr id="434" name="Google Shape;434;p71"/>
          <p:cNvSpPr txBox="1"/>
          <p:nvPr/>
        </p:nvSpPr>
        <p:spPr>
          <a:xfrm>
            <a:off x="77325" y="120500"/>
            <a:ext cx="91440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600">
                <a:solidFill>
                  <a:srgbClr val="FF9900"/>
                </a:solidFill>
                <a:latin typeface="Century Gothic"/>
                <a:ea typeface="Century Gothic"/>
                <a:cs typeface="Century Gothic"/>
                <a:sym typeface="Century Gothic"/>
              </a:rPr>
              <a:t>Voter perceptions of book banning </a:t>
            </a:r>
            <a:br>
              <a:rPr b="1" lang="en" sz="2600">
                <a:solidFill>
                  <a:srgbClr val="FF9900"/>
                </a:solidFill>
                <a:latin typeface="Century Gothic"/>
                <a:ea typeface="Century Gothic"/>
                <a:cs typeface="Century Gothic"/>
                <a:sym typeface="Century Gothic"/>
              </a:rPr>
            </a:br>
            <a:r>
              <a:rPr b="1" lang="en" sz="2600">
                <a:solidFill>
                  <a:srgbClr val="FF9900"/>
                </a:solidFill>
                <a:latin typeface="Century Gothic"/>
                <a:ea typeface="Century Gothic"/>
                <a:cs typeface="Century Gothic"/>
                <a:sym typeface="Century Gothic"/>
              </a:rPr>
              <a:t>in the united states: </a:t>
            </a:r>
            <a:r>
              <a:rPr lang="en" sz="2600">
                <a:solidFill>
                  <a:srgbClr val="FFFF00"/>
                </a:solidFill>
                <a:latin typeface="Century Gothic"/>
                <a:ea typeface="Century Gothic"/>
                <a:cs typeface="Century Gothic"/>
                <a:sym typeface="Century Gothic"/>
              </a:rPr>
              <a:t>Key Points and Messaging</a:t>
            </a:r>
            <a:r>
              <a:rPr lang="en" sz="1000">
                <a:solidFill>
                  <a:schemeClr val="lt1"/>
                </a:solidFill>
                <a:latin typeface="Century Gothic"/>
                <a:ea typeface="Century Gothic"/>
                <a:cs typeface="Century Gothic"/>
                <a:sym typeface="Century Gothic"/>
              </a:rPr>
              <a:t> 8</a:t>
            </a:r>
            <a:endParaRPr sz="3800">
              <a:solidFill>
                <a:srgbClr val="FFFF00"/>
              </a:solidFill>
              <a:latin typeface="Century Gothic"/>
              <a:ea typeface="Century Gothic"/>
              <a:cs typeface="Century Gothic"/>
              <a:sym typeface="Century Gothic"/>
            </a:endParaRPr>
          </a:p>
        </p:txBody>
      </p:sp>
      <p:pic>
        <p:nvPicPr>
          <p:cNvPr id="435" name="Google Shape;435;p71"/>
          <p:cNvPicPr preferRelativeResize="0"/>
          <p:nvPr/>
        </p:nvPicPr>
        <p:blipFill>
          <a:blip r:embed="rId4">
            <a:alphaModFix/>
          </a:blip>
          <a:stretch>
            <a:fillRect/>
          </a:stretch>
        </p:blipFill>
        <p:spPr>
          <a:xfrm>
            <a:off x="944625" y="1246275"/>
            <a:ext cx="7704912" cy="3733000"/>
          </a:xfrm>
          <a:prstGeom prst="rect">
            <a:avLst/>
          </a:prstGeom>
          <a:noFill/>
          <a:ln>
            <a:noFill/>
          </a:ln>
        </p:spPr>
      </p:pic>
      <p:sp>
        <p:nvSpPr>
          <p:cNvPr id="436" name="Google Shape;436;p71"/>
          <p:cNvSpPr/>
          <p:nvPr/>
        </p:nvSpPr>
        <p:spPr>
          <a:xfrm>
            <a:off x="6222725" y="3671925"/>
            <a:ext cx="2057400" cy="5727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37" name="Google Shape;437;p71"/>
          <p:cNvCxnSpPr/>
          <p:nvPr/>
        </p:nvCxnSpPr>
        <p:spPr>
          <a:xfrm>
            <a:off x="4649325" y="1105700"/>
            <a:ext cx="2306400" cy="2448000"/>
          </a:xfrm>
          <a:prstGeom prst="straightConnector1">
            <a:avLst/>
          </a:prstGeom>
          <a:noFill/>
          <a:ln cap="flat" cmpd="sng" w="152400">
            <a:solidFill>
              <a:srgbClr val="FF0000"/>
            </a:solidFill>
            <a:prstDash val="solid"/>
            <a:round/>
            <a:headEnd len="med" w="med" type="none"/>
            <a:tailEnd len="med" w="med" type="triangle"/>
          </a:ln>
        </p:spPr>
      </p:cxn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sp>
        <p:nvSpPr>
          <p:cNvPr id="442" name="Google Shape;442;p72"/>
          <p:cNvSpPr txBox="1"/>
          <p:nvPr/>
        </p:nvSpPr>
        <p:spPr>
          <a:xfrm>
            <a:off x="0" y="281450"/>
            <a:ext cx="9144000" cy="815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800">
              <a:solidFill>
                <a:schemeClr val="accent6"/>
              </a:solidFill>
            </a:endParaRPr>
          </a:p>
          <a:p>
            <a:pPr indent="0" lvl="0" marL="0" rtl="0" algn="l">
              <a:spcBef>
                <a:spcPts val="0"/>
              </a:spcBef>
              <a:spcAft>
                <a:spcPts val="0"/>
              </a:spcAft>
              <a:buNone/>
            </a:pPr>
            <a:r>
              <a:t/>
            </a:r>
            <a:endParaRPr sz="800">
              <a:solidFill>
                <a:schemeClr val="accent6"/>
              </a:solidFill>
            </a:endParaRPr>
          </a:p>
          <a:p>
            <a:pPr indent="0" lvl="0" marL="0" rtl="0" algn="l">
              <a:spcBef>
                <a:spcPts val="0"/>
              </a:spcBef>
              <a:spcAft>
                <a:spcPts val="0"/>
              </a:spcAft>
              <a:buNone/>
            </a:pPr>
            <a:r>
              <a:t/>
            </a:r>
            <a:endParaRPr sz="800">
              <a:solidFill>
                <a:schemeClr val="accent6"/>
              </a:solidFill>
            </a:endParaRPr>
          </a:p>
          <a:p>
            <a:pPr indent="0" lvl="0" marL="0" rtl="0" algn="l">
              <a:spcBef>
                <a:spcPts val="0"/>
              </a:spcBef>
              <a:spcAft>
                <a:spcPts val="0"/>
              </a:spcAft>
              <a:buNone/>
            </a:pPr>
            <a:r>
              <a:t/>
            </a:r>
            <a:endParaRPr sz="800">
              <a:solidFill>
                <a:schemeClr val="accent6"/>
              </a:solidFill>
            </a:endParaRPr>
          </a:p>
          <a:p>
            <a:pPr indent="0" lvl="0" marL="0" rtl="0" algn="l">
              <a:spcBef>
                <a:spcPts val="0"/>
              </a:spcBef>
              <a:spcAft>
                <a:spcPts val="0"/>
              </a:spcAft>
              <a:buNone/>
            </a:pPr>
            <a:r>
              <a:t/>
            </a:r>
            <a:endParaRPr sz="900">
              <a:solidFill>
                <a:schemeClr val="accent6"/>
              </a:solidFill>
            </a:endParaRPr>
          </a:p>
        </p:txBody>
      </p:sp>
      <p:pic>
        <p:nvPicPr>
          <p:cNvPr descr="Logo, company name&#10;&#10;Description automatically generated" id="443" name="Google Shape;443;p72"/>
          <p:cNvPicPr preferRelativeResize="0"/>
          <p:nvPr/>
        </p:nvPicPr>
        <p:blipFill rotWithShape="1">
          <a:blip r:embed="rId3">
            <a:alphaModFix/>
          </a:blip>
          <a:srcRect b="35119" l="8528" r="8826" t="25098"/>
          <a:stretch/>
        </p:blipFill>
        <p:spPr>
          <a:xfrm>
            <a:off x="6964449" y="103128"/>
            <a:ext cx="2115101" cy="572700"/>
          </a:xfrm>
          <a:prstGeom prst="rect">
            <a:avLst/>
          </a:prstGeom>
          <a:noFill/>
          <a:ln>
            <a:noFill/>
          </a:ln>
        </p:spPr>
      </p:pic>
      <p:sp>
        <p:nvSpPr>
          <p:cNvPr id="444" name="Google Shape;444;p72"/>
          <p:cNvSpPr txBox="1"/>
          <p:nvPr/>
        </p:nvSpPr>
        <p:spPr>
          <a:xfrm>
            <a:off x="77325" y="120500"/>
            <a:ext cx="91440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600">
                <a:solidFill>
                  <a:srgbClr val="FF9900"/>
                </a:solidFill>
                <a:latin typeface="Century Gothic"/>
                <a:ea typeface="Century Gothic"/>
                <a:cs typeface="Century Gothic"/>
                <a:sym typeface="Century Gothic"/>
              </a:rPr>
              <a:t>Voter perceptions of book banning </a:t>
            </a:r>
            <a:br>
              <a:rPr b="1" lang="en" sz="2600">
                <a:solidFill>
                  <a:srgbClr val="FF9900"/>
                </a:solidFill>
                <a:latin typeface="Century Gothic"/>
                <a:ea typeface="Century Gothic"/>
                <a:cs typeface="Century Gothic"/>
                <a:sym typeface="Century Gothic"/>
              </a:rPr>
            </a:br>
            <a:r>
              <a:rPr b="1" lang="en" sz="2600">
                <a:solidFill>
                  <a:srgbClr val="FF9900"/>
                </a:solidFill>
                <a:latin typeface="Century Gothic"/>
                <a:ea typeface="Century Gothic"/>
                <a:cs typeface="Century Gothic"/>
                <a:sym typeface="Century Gothic"/>
              </a:rPr>
              <a:t>in the united states: </a:t>
            </a:r>
            <a:r>
              <a:rPr lang="en" sz="2600">
                <a:solidFill>
                  <a:srgbClr val="FFFF00"/>
                </a:solidFill>
                <a:latin typeface="Century Gothic"/>
                <a:ea typeface="Century Gothic"/>
                <a:cs typeface="Century Gothic"/>
                <a:sym typeface="Century Gothic"/>
              </a:rPr>
              <a:t>Key Points and Messaging</a:t>
            </a:r>
            <a:r>
              <a:rPr lang="en" sz="1000">
                <a:solidFill>
                  <a:schemeClr val="lt1"/>
                </a:solidFill>
                <a:latin typeface="Century Gothic"/>
                <a:ea typeface="Century Gothic"/>
                <a:cs typeface="Century Gothic"/>
                <a:sym typeface="Century Gothic"/>
              </a:rPr>
              <a:t> 4</a:t>
            </a:r>
            <a:endParaRPr sz="3800">
              <a:solidFill>
                <a:srgbClr val="FFFF00"/>
              </a:solidFill>
              <a:latin typeface="Century Gothic"/>
              <a:ea typeface="Century Gothic"/>
              <a:cs typeface="Century Gothic"/>
              <a:sym typeface="Century Gothic"/>
            </a:endParaRPr>
          </a:p>
        </p:txBody>
      </p:sp>
      <p:sp>
        <p:nvSpPr>
          <p:cNvPr id="445" name="Google Shape;445;p72"/>
          <p:cNvSpPr/>
          <p:nvPr/>
        </p:nvSpPr>
        <p:spPr>
          <a:xfrm>
            <a:off x="296850" y="1360900"/>
            <a:ext cx="8417700" cy="3462600"/>
          </a:xfrm>
          <a:prstGeom prst="roundRect">
            <a:avLst>
              <a:gd fmla="val 16667" name="adj"/>
            </a:avLst>
          </a:prstGeom>
          <a:solidFill>
            <a:srgbClr val="1C4587"/>
          </a:solidFill>
          <a:ln cap="flat" cmpd="sng" w="9525">
            <a:solidFill>
              <a:srgbClr val="1C45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72"/>
          <p:cNvSpPr txBox="1"/>
          <p:nvPr/>
        </p:nvSpPr>
        <p:spPr>
          <a:xfrm>
            <a:off x="407100" y="1489300"/>
            <a:ext cx="8482200" cy="3201600"/>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None/>
            </a:pPr>
            <a:r>
              <a:rPr lang="en" sz="2800">
                <a:solidFill>
                  <a:schemeClr val="dk1"/>
                </a:solidFill>
                <a:latin typeface="Century Gothic"/>
                <a:ea typeface="Century Gothic"/>
                <a:cs typeface="Century Gothic"/>
                <a:sym typeface="Century Gothic"/>
              </a:rPr>
              <a:t>It is effective to make specific books emblematic of this issue as a whole. Of those tested, </a:t>
            </a:r>
            <a:r>
              <a:rPr b="1" lang="en" sz="2800">
                <a:solidFill>
                  <a:srgbClr val="FFFF00"/>
                </a:solidFill>
                <a:latin typeface="Century Gothic"/>
                <a:ea typeface="Century Gothic"/>
                <a:cs typeface="Century Gothic"/>
                <a:sym typeface="Century Gothic"/>
              </a:rPr>
              <a:t>it’s most effective to highlight children’s books and classic novels</a:t>
            </a:r>
            <a:r>
              <a:rPr lang="en" sz="2800">
                <a:solidFill>
                  <a:schemeClr val="dk1"/>
                </a:solidFill>
                <a:latin typeface="Century Gothic"/>
                <a:ea typeface="Century Gothic"/>
                <a:cs typeface="Century Gothic"/>
                <a:sym typeface="Century Gothic"/>
              </a:rPr>
              <a:t>. </a:t>
            </a:r>
            <a:endParaRPr sz="2800">
              <a:solidFill>
                <a:schemeClr val="dk1"/>
              </a:solidFill>
              <a:latin typeface="Century Gothic"/>
              <a:ea typeface="Century Gothic"/>
              <a:cs typeface="Century Gothic"/>
              <a:sym typeface="Century Gothic"/>
            </a:endParaRPr>
          </a:p>
          <a:p>
            <a:pPr indent="0" lvl="0" marL="0" marR="0" rtl="0" algn="l">
              <a:spcBef>
                <a:spcPts val="0"/>
              </a:spcBef>
              <a:spcAft>
                <a:spcPts val="0"/>
              </a:spcAft>
              <a:buNone/>
            </a:pPr>
            <a:r>
              <a:t/>
            </a:r>
            <a:endParaRPr sz="2800">
              <a:solidFill>
                <a:schemeClr val="dk1"/>
              </a:solidFill>
              <a:latin typeface="Century Gothic"/>
              <a:ea typeface="Century Gothic"/>
              <a:cs typeface="Century Gothic"/>
              <a:sym typeface="Century Gothic"/>
            </a:endParaRPr>
          </a:p>
          <a:p>
            <a:pPr indent="0" lvl="0" marL="0" marR="0" rtl="0" algn="l">
              <a:spcBef>
                <a:spcPts val="0"/>
              </a:spcBef>
              <a:spcAft>
                <a:spcPts val="0"/>
              </a:spcAft>
              <a:buNone/>
            </a:pPr>
            <a:r>
              <a:rPr lang="en" sz="2800">
                <a:solidFill>
                  <a:schemeClr val="dk1"/>
                </a:solidFill>
                <a:latin typeface="Century Gothic"/>
                <a:ea typeface="Century Gothic"/>
                <a:cs typeface="Century Gothic"/>
                <a:sym typeface="Century Gothic"/>
              </a:rPr>
              <a:t>Point out exactly which books will be pulled if proposed (or existing) policy or law is applied.</a:t>
            </a:r>
            <a:endParaRPr sz="3000">
              <a:solidFill>
                <a:srgbClr val="F9CB9C"/>
              </a:solidFill>
              <a:latin typeface="Century Gothic"/>
              <a:ea typeface="Century Gothic"/>
              <a:cs typeface="Century Gothic"/>
              <a:sym typeface="Century Gothic"/>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73"/>
          <p:cNvSpPr txBox="1"/>
          <p:nvPr/>
        </p:nvSpPr>
        <p:spPr>
          <a:xfrm>
            <a:off x="0" y="281450"/>
            <a:ext cx="9144000" cy="815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800">
              <a:solidFill>
                <a:schemeClr val="accent6"/>
              </a:solidFill>
            </a:endParaRPr>
          </a:p>
          <a:p>
            <a:pPr indent="0" lvl="0" marL="0" rtl="0" algn="l">
              <a:spcBef>
                <a:spcPts val="0"/>
              </a:spcBef>
              <a:spcAft>
                <a:spcPts val="0"/>
              </a:spcAft>
              <a:buNone/>
            </a:pPr>
            <a:r>
              <a:t/>
            </a:r>
            <a:endParaRPr sz="800">
              <a:solidFill>
                <a:schemeClr val="accent6"/>
              </a:solidFill>
            </a:endParaRPr>
          </a:p>
          <a:p>
            <a:pPr indent="0" lvl="0" marL="0" rtl="0" algn="l">
              <a:spcBef>
                <a:spcPts val="0"/>
              </a:spcBef>
              <a:spcAft>
                <a:spcPts val="0"/>
              </a:spcAft>
              <a:buNone/>
            </a:pPr>
            <a:r>
              <a:t/>
            </a:r>
            <a:endParaRPr sz="800">
              <a:solidFill>
                <a:schemeClr val="accent6"/>
              </a:solidFill>
            </a:endParaRPr>
          </a:p>
          <a:p>
            <a:pPr indent="0" lvl="0" marL="0" rtl="0" algn="l">
              <a:spcBef>
                <a:spcPts val="0"/>
              </a:spcBef>
              <a:spcAft>
                <a:spcPts val="0"/>
              </a:spcAft>
              <a:buNone/>
            </a:pPr>
            <a:r>
              <a:t/>
            </a:r>
            <a:endParaRPr sz="800">
              <a:solidFill>
                <a:schemeClr val="accent6"/>
              </a:solidFill>
            </a:endParaRPr>
          </a:p>
          <a:p>
            <a:pPr indent="0" lvl="0" marL="0" rtl="0" algn="l">
              <a:spcBef>
                <a:spcPts val="0"/>
              </a:spcBef>
              <a:spcAft>
                <a:spcPts val="0"/>
              </a:spcAft>
              <a:buNone/>
            </a:pPr>
            <a:r>
              <a:t/>
            </a:r>
            <a:endParaRPr sz="900">
              <a:solidFill>
                <a:schemeClr val="accent6"/>
              </a:solidFill>
            </a:endParaRPr>
          </a:p>
        </p:txBody>
      </p:sp>
      <p:pic>
        <p:nvPicPr>
          <p:cNvPr descr="Logo, company name&#10;&#10;Description automatically generated" id="452" name="Google Shape;452;p73"/>
          <p:cNvPicPr preferRelativeResize="0"/>
          <p:nvPr/>
        </p:nvPicPr>
        <p:blipFill rotWithShape="1">
          <a:blip r:embed="rId3">
            <a:alphaModFix/>
          </a:blip>
          <a:srcRect b="35119" l="8528" r="8826" t="25098"/>
          <a:stretch/>
        </p:blipFill>
        <p:spPr>
          <a:xfrm>
            <a:off x="6964449" y="103128"/>
            <a:ext cx="2115101" cy="572700"/>
          </a:xfrm>
          <a:prstGeom prst="rect">
            <a:avLst/>
          </a:prstGeom>
          <a:noFill/>
          <a:ln>
            <a:noFill/>
          </a:ln>
        </p:spPr>
      </p:pic>
      <p:sp>
        <p:nvSpPr>
          <p:cNvPr id="453" name="Google Shape;453;p73"/>
          <p:cNvSpPr txBox="1"/>
          <p:nvPr/>
        </p:nvSpPr>
        <p:spPr>
          <a:xfrm>
            <a:off x="77325" y="120500"/>
            <a:ext cx="91440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600">
                <a:solidFill>
                  <a:srgbClr val="FF9900"/>
                </a:solidFill>
                <a:latin typeface="Century Gothic"/>
                <a:ea typeface="Century Gothic"/>
                <a:cs typeface="Century Gothic"/>
                <a:sym typeface="Century Gothic"/>
              </a:rPr>
              <a:t>Voter perceptions of book banning </a:t>
            </a:r>
            <a:br>
              <a:rPr b="1" lang="en" sz="2600">
                <a:solidFill>
                  <a:srgbClr val="FF9900"/>
                </a:solidFill>
                <a:latin typeface="Century Gothic"/>
                <a:ea typeface="Century Gothic"/>
                <a:cs typeface="Century Gothic"/>
                <a:sym typeface="Century Gothic"/>
              </a:rPr>
            </a:br>
            <a:r>
              <a:rPr b="1" lang="en" sz="2600">
                <a:solidFill>
                  <a:srgbClr val="FF9900"/>
                </a:solidFill>
                <a:latin typeface="Century Gothic"/>
                <a:ea typeface="Century Gothic"/>
                <a:cs typeface="Century Gothic"/>
                <a:sym typeface="Century Gothic"/>
              </a:rPr>
              <a:t>in the united states: </a:t>
            </a:r>
            <a:r>
              <a:rPr lang="en" sz="2600">
                <a:solidFill>
                  <a:srgbClr val="FFFF00"/>
                </a:solidFill>
                <a:latin typeface="Century Gothic"/>
                <a:ea typeface="Century Gothic"/>
                <a:cs typeface="Century Gothic"/>
                <a:sym typeface="Century Gothic"/>
              </a:rPr>
              <a:t>Key Points and Messaging</a:t>
            </a:r>
            <a:r>
              <a:rPr lang="en" sz="1000">
                <a:solidFill>
                  <a:schemeClr val="lt1"/>
                </a:solidFill>
                <a:latin typeface="Century Gothic"/>
                <a:ea typeface="Century Gothic"/>
                <a:cs typeface="Century Gothic"/>
                <a:sym typeface="Century Gothic"/>
              </a:rPr>
              <a:t> 9</a:t>
            </a:r>
            <a:endParaRPr sz="3800">
              <a:solidFill>
                <a:srgbClr val="FFFF00"/>
              </a:solidFill>
              <a:latin typeface="Century Gothic"/>
              <a:ea typeface="Century Gothic"/>
              <a:cs typeface="Century Gothic"/>
              <a:sym typeface="Century Gothic"/>
            </a:endParaRPr>
          </a:p>
        </p:txBody>
      </p:sp>
      <p:pic>
        <p:nvPicPr>
          <p:cNvPr id="454" name="Google Shape;454;p73"/>
          <p:cNvPicPr preferRelativeResize="0"/>
          <p:nvPr/>
        </p:nvPicPr>
        <p:blipFill>
          <a:blip r:embed="rId4">
            <a:alphaModFix/>
          </a:blip>
          <a:stretch>
            <a:fillRect/>
          </a:stretch>
        </p:blipFill>
        <p:spPr>
          <a:xfrm>
            <a:off x="463450" y="1169225"/>
            <a:ext cx="2344324" cy="3733000"/>
          </a:xfrm>
          <a:prstGeom prst="rect">
            <a:avLst/>
          </a:prstGeom>
          <a:noFill/>
          <a:ln>
            <a:noFill/>
          </a:ln>
        </p:spPr>
      </p:pic>
      <p:pic>
        <p:nvPicPr>
          <p:cNvPr id="455" name="Google Shape;455;p73"/>
          <p:cNvPicPr preferRelativeResize="0"/>
          <p:nvPr/>
        </p:nvPicPr>
        <p:blipFill rotWithShape="1">
          <a:blip r:embed="rId5">
            <a:alphaModFix/>
          </a:blip>
          <a:srcRect b="4045" l="18678" r="21666" t="4000"/>
          <a:stretch/>
        </p:blipFill>
        <p:spPr>
          <a:xfrm>
            <a:off x="3361113" y="1169225"/>
            <a:ext cx="2421774" cy="3732999"/>
          </a:xfrm>
          <a:prstGeom prst="rect">
            <a:avLst/>
          </a:prstGeom>
          <a:noFill/>
          <a:ln>
            <a:noFill/>
          </a:ln>
        </p:spPr>
      </p:pic>
      <p:pic>
        <p:nvPicPr>
          <p:cNvPr id="456" name="Google Shape;456;p73"/>
          <p:cNvPicPr preferRelativeResize="0"/>
          <p:nvPr/>
        </p:nvPicPr>
        <p:blipFill>
          <a:blip r:embed="rId6">
            <a:alphaModFix/>
          </a:blip>
          <a:stretch>
            <a:fillRect/>
          </a:stretch>
        </p:blipFill>
        <p:spPr>
          <a:xfrm>
            <a:off x="6142724" y="1258100"/>
            <a:ext cx="2332299" cy="37330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74"/>
          <p:cNvSpPr txBox="1"/>
          <p:nvPr/>
        </p:nvSpPr>
        <p:spPr>
          <a:xfrm>
            <a:off x="0" y="281450"/>
            <a:ext cx="9144000" cy="815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800">
              <a:solidFill>
                <a:schemeClr val="accent6"/>
              </a:solidFill>
            </a:endParaRPr>
          </a:p>
          <a:p>
            <a:pPr indent="0" lvl="0" marL="0" rtl="0" algn="l">
              <a:spcBef>
                <a:spcPts val="0"/>
              </a:spcBef>
              <a:spcAft>
                <a:spcPts val="0"/>
              </a:spcAft>
              <a:buNone/>
            </a:pPr>
            <a:r>
              <a:t/>
            </a:r>
            <a:endParaRPr sz="800">
              <a:solidFill>
                <a:schemeClr val="accent6"/>
              </a:solidFill>
            </a:endParaRPr>
          </a:p>
          <a:p>
            <a:pPr indent="0" lvl="0" marL="0" rtl="0" algn="l">
              <a:spcBef>
                <a:spcPts val="0"/>
              </a:spcBef>
              <a:spcAft>
                <a:spcPts val="0"/>
              </a:spcAft>
              <a:buNone/>
            </a:pPr>
            <a:r>
              <a:t/>
            </a:r>
            <a:endParaRPr sz="800">
              <a:solidFill>
                <a:schemeClr val="accent6"/>
              </a:solidFill>
            </a:endParaRPr>
          </a:p>
          <a:p>
            <a:pPr indent="0" lvl="0" marL="0" rtl="0" algn="l">
              <a:spcBef>
                <a:spcPts val="0"/>
              </a:spcBef>
              <a:spcAft>
                <a:spcPts val="0"/>
              </a:spcAft>
              <a:buNone/>
            </a:pPr>
            <a:r>
              <a:t/>
            </a:r>
            <a:endParaRPr sz="800">
              <a:solidFill>
                <a:schemeClr val="accent6"/>
              </a:solidFill>
            </a:endParaRPr>
          </a:p>
          <a:p>
            <a:pPr indent="0" lvl="0" marL="0" rtl="0" algn="l">
              <a:spcBef>
                <a:spcPts val="0"/>
              </a:spcBef>
              <a:spcAft>
                <a:spcPts val="0"/>
              </a:spcAft>
              <a:buNone/>
            </a:pPr>
            <a:r>
              <a:t/>
            </a:r>
            <a:endParaRPr sz="900">
              <a:solidFill>
                <a:schemeClr val="accent6"/>
              </a:solidFill>
            </a:endParaRPr>
          </a:p>
        </p:txBody>
      </p:sp>
      <p:pic>
        <p:nvPicPr>
          <p:cNvPr descr="Logo, company name&#10;&#10;Description automatically generated" id="462" name="Google Shape;462;p74"/>
          <p:cNvPicPr preferRelativeResize="0"/>
          <p:nvPr/>
        </p:nvPicPr>
        <p:blipFill rotWithShape="1">
          <a:blip r:embed="rId3">
            <a:alphaModFix/>
          </a:blip>
          <a:srcRect b="35119" l="8528" r="8826" t="25098"/>
          <a:stretch/>
        </p:blipFill>
        <p:spPr>
          <a:xfrm>
            <a:off x="6964449" y="103128"/>
            <a:ext cx="2115101" cy="572700"/>
          </a:xfrm>
          <a:prstGeom prst="rect">
            <a:avLst/>
          </a:prstGeom>
          <a:noFill/>
          <a:ln>
            <a:noFill/>
          </a:ln>
        </p:spPr>
      </p:pic>
      <p:sp>
        <p:nvSpPr>
          <p:cNvPr id="463" name="Google Shape;463;p74"/>
          <p:cNvSpPr txBox="1"/>
          <p:nvPr/>
        </p:nvSpPr>
        <p:spPr>
          <a:xfrm>
            <a:off x="77325" y="120500"/>
            <a:ext cx="91440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600">
                <a:solidFill>
                  <a:srgbClr val="FF9900"/>
                </a:solidFill>
                <a:latin typeface="Century Gothic"/>
                <a:ea typeface="Century Gothic"/>
                <a:cs typeface="Century Gothic"/>
                <a:sym typeface="Century Gothic"/>
              </a:rPr>
              <a:t>Voter perceptions of book banning </a:t>
            </a:r>
            <a:br>
              <a:rPr b="1" lang="en" sz="2600">
                <a:solidFill>
                  <a:srgbClr val="FF9900"/>
                </a:solidFill>
                <a:latin typeface="Century Gothic"/>
                <a:ea typeface="Century Gothic"/>
                <a:cs typeface="Century Gothic"/>
                <a:sym typeface="Century Gothic"/>
              </a:rPr>
            </a:br>
            <a:r>
              <a:rPr b="1" lang="en" sz="2600">
                <a:solidFill>
                  <a:srgbClr val="FF9900"/>
                </a:solidFill>
                <a:latin typeface="Century Gothic"/>
                <a:ea typeface="Century Gothic"/>
                <a:cs typeface="Century Gothic"/>
                <a:sym typeface="Century Gothic"/>
              </a:rPr>
              <a:t>in the united states: </a:t>
            </a:r>
            <a:r>
              <a:rPr lang="en" sz="2600">
                <a:solidFill>
                  <a:srgbClr val="FFFF00"/>
                </a:solidFill>
                <a:latin typeface="Century Gothic"/>
                <a:ea typeface="Century Gothic"/>
                <a:cs typeface="Century Gothic"/>
                <a:sym typeface="Century Gothic"/>
              </a:rPr>
              <a:t>Key Points and Messaging</a:t>
            </a:r>
            <a:r>
              <a:rPr lang="en" sz="1000">
                <a:solidFill>
                  <a:schemeClr val="lt1"/>
                </a:solidFill>
                <a:latin typeface="Century Gothic"/>
                <a:ea typeface="Century Gothic"/>
                <a:cs typeface="Century Gothic"/>
                <a:sym typeface="Century Gothic"/>
              </a:rPr>
              <a:t> 9</a:t>
            </a:r>
            <a:endParaRPr sz="3800">
              <a:solidFill>
                <a:srgbClr val="FFFF00"/>
              </a:solidFill>
              <a:latin typeface="Century Gothic"/>
              <a:ea typeface="Century Gothic"/>
              <a:cs typeface="Century Gothic"/>
              <a:sym typeface="Century Gothic"/>
            </a:endParaRPr>
          </a:p>
        </p:txBody>
      </p:sp>
      <p:pic>
        <p:nvPicPr>
          <p:cNvPr id="464" name="Google Shape;464;p74"/>
          <p:cNvPicPr preferRelativeResize="0"/>
          <p:nvPr/>
        </p:nvPicPr>
        <p:blipFill>
          <a:blip r:embed="rId4">
            <a:alphaModFix/>
          </a:blip>
          <a:stretch>
            <a:fillRect/>
          </a:stretch>
        </p:blipFill>
        <p:spPr>
          <a:xfrm>
            <a:off x="518125" y="1258100"/>
            <a:ext cx="2471246" cy="3733000"/>
          </a:xfrm>
          <a:prstGeom prst="rect">
            <a:avLst/>
          </a:prstGeom>
          <a:noFill/>
          <a:ln>
            <a:noFill/>
          </a:ln>
        </p:spPr>
      </p:pic>
      <p:pic>
        <p:nvPicPr>
          <p:cNvPr id="465" name="Google Shape;465;p74"/>
          <p:cNvPicPr preferRelativeResize="0"/>
          <p:nvPr/>
        </p:nvPicPr>
        <p:blipFill>
          <a:blip r:embed="rId5">
            <a:alphaModFix/>
          </a:blip>
          <a:stretch>
            <a:fillRect/>
          </a:stretch>
        </p:blipFill>
        <p:spPr>
          <a:xfrm>
            <a:off x="3424896" y="1258100"/>
            <a:ext cx="2448848" cy="3733000"/>
          </a:xfrm>
          <a:prstGeom prst="rect">
            <a:avLst/>
          </a:prstGeom>
          <a:noFill/>
          <a:ln>
            <a:noFill/>
          </a:ln>
        </p:spPr>
      </p:pic>
      <p:pic>
        <p:nvPicPr>
          <p:cNvPr id="466" name="Google Shape;466;p74"/>
          <p:cNvPicPr preferRelativeResize="0"/>
          <p:nvPr/>
        </p:nvPicPr>
        <p:blipFill>
          <a:blip r:embed="rId6">
            <a:alphaModFix/>
          </a:blip>
          <a:stretch>
            <a:fillRect/>
          </a:stretch>
        </p:blipFill>
        <p:spPr>
          <a:xfrm>
            <a:off x="6309276" y="1258100"/>
            <a:ext cx="2250466" cy="37330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75"/>
          <p:cNvSpPr txBox="1"/>
          <p:nvPr/>
        </p:nvSpPr>
        <p:spPr>
          <a:xfrm>
            <a:off x="0" y="281450"/>
            <a:ext cx="9144000" cy="815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800">
              <a:solidFill>
                <a:schemeClr val="accent6"/>
              </a:solidFill>
            </a:endParaRPr>
          </a:p>
          <a:p>
            <a:pPr indent="0" lvl="0" marL="0" rtl="0" algn="l">
              <a:spcBef>
                <a:spcPts val="0"/>
              </a:spcBef>
              <a:spcAft>
                <a:spcPts val="0"/>
              </a:spcAft>
              <a:buNone/>
            </a:pPr>
            <a:r>
              <a:t/>
            </a:r>
            <a:endParaRPr sz="800">
              <a:solidFill>
                <a:schemeClr val="accent6"/>
              </a:solidFill>
            </a:endParaRPr>
          </a:p>
          <a:p>
            <a:pPr indent="0" lvl="0" marL="0" rtl="0" algn="l">
              <a:spcBef>
                <a:spcPts val="0"/>
              </a:spcBef>
              <a:spcAft>
                <a:spcPts val="0"/>
              </a:spcAft>
              <a:buNone/>
            </a:pPr>
            <a:r>
              <a:t/>
            </a:r>
            <a:endParaRPr sz="800">
              <a:solidFill>
                <a:schemeClr val="accent6"/>
              </a:solidFill>
            </a:endParaRPr>
          </a:p>
          <a:p>
            <a:pPr indent="0" lvl="0" marL="0" rtl="0" algn="l">
              <a:spcBef>
                <a:spcPts val="0"/>
              </a:spcBef>
              <a:spcAft>
                <a:spcPts val="0"/>
              </a:spcAft>
              <a:buNone/>
            </a:pPr>
            <a:r>
              <a:t/>
            </a:r>
            <a:endParaRPr sz="800">
              <a:solidFill>
                <a:schemeClr val="accent6"/>
              </a:solidFill>
            </a:endParaRPr>
          </a:p>
          <a:p>
            <a:pPr indent="0" lvl="0" marL="0" rtl="0" algn="l">
              <a:spcBef>
                <a:spcPts val="0"/>
              </a:spcBef>
              <a:spcAft>
                <a:spcPts val="0"/>
              </a:spcAft>
              <a:buNone/>
            </a:pPr>
            <a:r>
              <a:t/>
            </a:r>
            <a:endParaRPr sz="900">
              <a:solidFill>
                <a:schemeClr val="accent6"/>
              </a:solidFill>
            </a:endParaRPr>
          </a:p>
        </p:txBody>
      </p:sp>
      <p:pic>
        <p:nvPicPr>
          <p:cNvPr descr="Logo, company name&#10;&#10;Description automatically generated" id="472" name="Google Shape;472;p75"/>
          <p:cNvPicPr preferRelativeResize="0"/>
          <p:nvPr/>
        </p:nvPicPr>
        <p:blipFill rotWithShape="1">
          <a:blip r:embed="rId3">
            <a:alphaModFix/>
          </a:blip>
          <a:srcRect b="35119" l="8528" r="8826" t="25098"/>
          <a:stretch/>
        </p:blipFill>
        <p:spPr>
          <a:xfrm>
            <a:off x="6964449" y="103128"/>
            <a:ext cx="2115101" cy="572700"/>
          </a:xfrm>
          <a:prstGeom prst="rect">
            <a:avLst/>
          </a:prstGeom>
          <a:noFill/>
          <a:ln>
            <a:noFill/>
          </a:ln>
        </p:spPr>
      </p:pic>
      <p:sp>
        <p:nvSpPr>
          <p:cNvPr id="473" name="Google Shape;473;p75"/>
          <p:cNvSpPr txBox="1"/>
          <p:nvPr/>
        </p:nvSpPr>
        <p:spPr>
          <a:xfrm>
            <a:off x="77325" y="120500"/>
            <a:ext cx="91440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600">
                <a:solidFill>
                  <a:srgbClr val="FF9900"/>
                </a:solidFill>
                <a:latin typeface="Century Gothic"/>
                <a:ea typeface="Century Gothic"/>
                <a:cs typeface="Century Gothic"/>
                <a:sym typeface="Century Gothic"/>
              </a:rPr>
              <a:t>Voter perceptions of book banning </a:t>
            </a:r>
            <a:br>
              <a:rPr b="1" lang="en" sz="2600">
                <a:solidFill>
                  <a:srgbClr val="FF9900"/>
                </a:solidFill>
                <a:latin typeface="Century Gothic"/>
                <a:ea typeface="Century Gothic"/>
                <a:cs typeface="Century Gothic"/>
                <a:sym typeface="Century Gothic"/>
              </a:rPr>
            </a:br>
            <a:r>
              <a:rPr b="1" lang="en" sz="2600">
                <a:solidFill>
                  <a:srgbClr val="FF9900"/>
                </a:solidFill>
                <a:latin typeface="Century Gothic"/>
                <a:ea typeface="Century Gothic"/>
                <a:cs typeface="Century Gothic"/>
                <a:sym typeface="Century Gothic"/>
              </a:rPr>
              <a:t>in the united states: </a:t>
            </a:r>
            <a:r>
              <a:rPr lang="en" sz="2600">
                <a:solidFill>
                  <a:srgbClr val="FFFF00"/>
                </a:solidFill>
                <a:latin typeface="Century Gothic"/>
                <a:ea typeface="Century Gothic"/>
                <a:cs typeface="Century Gothic"/>
                <a:sym typeface="Century Gothic"/>
              </a:rPr>
              <a:t>Key Points and Messaging</a:t>
            </a:r>
            <a:r>
              <a:rPr lang="en" sz="1000">
                <a:solidFill>
                  <a:schemeClr val="lt1"/>
                </a:solidFill>
                <a:latin typeface="Century Gothic"/>
                <a:ea typeface="Century Gothic"/>
                <a:cs typeface="Century Gothic"/>
                <a:sym typeface="Century Gothic"/>
              </a:rPr>
              <a:t> 9</a:t>
            </a:r>
            <a:endParaRPr sz="3800">
              <a:solidFill>
                <a:srgbClr val="FFFF00"/>
              </a:solidFill>
              <a:latin typeface="Century Gothic"/>
              <a:ea typeface="Century Gothic"/>
              <a:cs typeface="Century Gothic"/>
              <a:sym typeface="Century Gothic"/>
            </a:endParaRPr>
          </a:p>
        </p:txBody>
      </p:sp>
      <p:pic>
        <p:nvPicPr>
          <p:cNvPr id="474" name="Google Shape;474;p75"/>
          <p:cNvPicPr preferRelativeResize="0"/>
          <p:nvPr/>
        </p:nvPicPr>
        <p:blipFill>
          <a:blip r:embed="rId4">
            <a:alphaModFix/>
          </a:blip>
          <a:stretch>
            <a:fillRect/>
          </a:stretch>
        </p:blipFill>
        <p:spPr>
          <a:xfrm>
            <a:off x="3312113" y="1232825"/>
            <a:ext cx="2519775" cy="3733000"/>
          </a:xfrm>
          <a:prstGeom prst="rect">
            <a:avLst/>
          </a:prstGeom>
          <a:noFill/>
          <a:ln>
            <a:noFill/>
          </a:ln>
        </p:spPr>
      </p:pic>
      <p:pic>
        <p:nvPicPr>
          <p:cNvPr id="475" name="Google Shape;475;p75"/>
          <p:cNvPicPr preferRelativeResize="0"/>
          <p:nvPr/>
        </p:nvPicPr>
        <p:blipFill>
          <a:blip r:embed="rId5">
            <a:alphaModFix/>
          </a:blip>
          <a:stretch>
            <a:fillRect/>
          </a:stretch>
        </p:blipFill>
        <p:spPr>
          <a:xfrm>
            <a:off x="506250" y="1232825"/>
            <a:ext cx="2266732" cy="3733000"/>
          </a:xfrm>
          <a:prstGeom prst="rect">
            <a:avLst/>
          </a:prstGeom>
          <a:noFill/>
          <a:ln>
            <a:noFill/>
          </a:ln>
        </p:spPr>
      </p:pic>
      <p:pic>
        <p:nvPicPr>
          <p:cNvPr id="476" name="Google Shape;476;p75"/>
          <p:cNvPicPr preferRelativeResize="0"/>
          <p:nvPr/>
        </p:nvPicPr>
        <p:blipFill>
          <a:blip r:embed="rId6">
            <a:alphaModFix/>
          </a:blip>
          <a:stretch>
            <a:fillRect/>
          </a:stretch>
        </p:blipFill>
        <p:spPr>
          <a:xfrm>
            <a:off x="6300226" y="1285400"/>
            <a:ext cx="2207800" cy="362785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76"/>
          <p:cNvSpPr/>
          <p:nvPr/>
        </p:nvSpPr>
        <p:spPr>
          <a:xfrm>
            <a:off x="155050" y="1240950"/>
            <a:ext cx="8740200" cy="3848100"/>
          </a:xfrm>
          <a:prstGeom prst="roundRect">
            <a:avLst>
              <a:gd fmla="val 9380" name="adj"/>
            </a:avLst>
          </a:prstGeom>
          <a:solidFill>
            <a:srgbClr val="1C4587"/>
          </a:solidFill>
          <a:ln cap="flat" cmpd="sng" w="9525">
            <a:solidFill>
              <a:srgbClr val="1C45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76"/>
          <p:cNvSpPr txBox="1"/>
          <p:nvPr/>
        </p:nvSpPr>
        <p:spPr>
          <a:xfrm>
            <a:off x="0" y="281450"/>
            <a:ext cx="9144000" cy="815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800">
              <a:solidFill>
                <a:schemeClr val="accent6"/>
              </a:solidFill>
            </a:endParaRPr>
          </a:p>
          <a:p>
            <a:pPr indent="0" lvl="0" marL="0" rtl="0" algn="l">
              <a:spcBef>
                <a:spcPts val="0"/>
              </a:spcBef>
              <a:spcAft>
                <a:spcPts val="0"/>
              </a:spcAft>
              <a:buNone/>
            </a:pPr>
            <a:r>
              <a:t/>
            </a:r>
            <a:endParaRPr sz="800">
              <a:solidFill>
                <a:schemeClr val="accent6"/>
              </a:solidFill>
            </a:endParaRPr>
          </a:p>
          <a:p>
            <a:pPr indent="0" lvl="0" marL="0" rtl="0" algn="l">
              <a:spcBef>
                <a:spcPts val="0"/>
              </a:spcBef>
              <a:spcAft>
                <a:spcPts val="0"/>
              </a:spcAft>
              <a:buNone/>
            </a:pPr>
            <a:r>
              <a:t/>
            </a:r>
            <a:endParaRPr sz="800">
              <a:solidFill>
                <a:schemeClr val="accent6"/>
              </a:solidFill>
            </a:endParaRPr>
          </a:p>
          <a:p>
            <a:pPr indent="0" lvl="0" marL="0" rtl="0" algn="l">
              <a:spcBef>
                <a:spcPts val="0"/>
              </a:spcBef>
              <a:spcAft>
                <a:spcPts val="0"/>
              </a:spcAft>
              <a:buNone/>
            </a:pPr>
            <a:r>
              <a:t/>
            </a:r>
            <a:endParaRPr sz="800">
              <a:solidFill>
                <a:schemeClr val="accent6"/>
              </a:solidFill>
            </a:endParaRPr>
          </a:p>
          <a:p>
            <a:pPr indent="0" lvl="0" marL="0" rtl="0" algn="l">
              <a:spcBef>
                <a:spcPts val="0"/>
              </a:spcBef>
              <a:spcAft>
                <a:spcPts val="0"/>
              </a:spcAft>
              <a:buNone/>
            </a:pPr>
            <a:r>
              <a:t/>
            </a:r>
            <a:endParaRPr sz="900">
              <a:solidFill>
                <a:schemeClr val="accent6"/>
              </a:solidFill>
            </a:endParaRPr>
          </a:p>
        </p:txBody>
      </p:sp>
      <p:pic>
        <p:nvPicPr>
          <p:cNvPr descr="Logo, company name&#10;&#10;Description automatically generated" id="483" name="Google Shape;483;p76"/>
          <p:cNvPicPr preferRelativeResize="0"/>
          <p:nvPr/>
        </p:nvPicPr>
        <p:blipFill rotWithShape="1">
          <a:blip r:embed="rId3">
            <a:alphaModFix/>
          </a:blip>
          <a:srcRect b="35119" l="8528" r="8826" t="25098"/>
          <a:stretch/>
        </p:blipFill>
        <p:spPr>
          <a:xfrm>
            <a:off x="6964449" y="103128"/>
            <a:ext cx="2115101" cy="572700"/>
          </a:xfrm>
          <a:prstGeom prst="rect">
            <a:avLst/>
          </a:prstGeom>
          <a:noFill/>
          <a:ln>
            <a:noFill/>
          </a:ln>
        </p:spPr>
      </p:pic>
      <p:sp>
        <p:nvSpPr>
          <p:cNvPr id="484" name="Google Shape;484;p76"/>
          <p:cNvSpPr txBox="1"/>
          <p:nvPr/>
        </p:nvSpPr>
        <p:spPr>
          <a:xfrm>
            <a:off x="77325" y="120500"/>
            <a:ext cx="91440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600">
                <a:solidFill>
                  <a:srgbClr val="FF9900"/>
                </a:solidFill>
                <a:latin typeface="Century Gothic"/>
                <a:ea typeface="Century Gothic"/>
                <a:cs typeface="Century Gothic"/>
                <a:sym typeface="Century Gothic"/>
              </a:rPr>
              <a:t>Voter perceptions of book banning </a:t>
            </a:r>
            <a:br>
              <a:rPr b="1" lang="en" sz="2600">
                <a:solidFill>
                  <a:srgbClr val="FF9900"/>
                </a:solidFill>
                <a:latin typeface="Century Gothic"/>
                <a:ea typeface="Century Gothic"/>
                <a:cs typeface="Century Gothic"/>
                <a:sym typeface="Century Gothic"/>
              </a:rPr>
            </a:br>
            <a:r>
              <a:rPr b="1" lang="en" sz="2600">
                <a:solidFill>
                  <a:srgbClr val="FF9900"/>
                </a:solidFill>
                <a:latin typeface="Century Gothic"/>
                <a:ea typeface="Century Gothic"/>
                <a:cs typeface="Century Gothic"/>
                <a:sym typeface="Century Gothic"/>
              </a:rPr>
              <a:t>in the united states: </a:t>
            </a:r>
            <a:r>
              <a:rPr lang="en" sz="2600">
                <a:solidFill>
                  <a:srgbClr val="FFFF00"/>
                </a:solidFill>
                <a:latin typeface="Century Gothic"/>
                <a:ea typeface="Century Gothic"/>
                <a:cs typeface="Century Gothic"/>
                <a:sym typeface="Century Gothic"/>
              </a:rPr>
              <a:t>Key Points and Messaging</a:t>
            </a:r>
            <a:r>
              <a:rPr lang="en" sz="1000">
                <a:solidFill>
                  <a:schemeClr val="lt1"/>
                </a:solidFill>
                <a:latin typeface="Century Gothic"/>
                <a:ea typeface="Century Gothic"/>
                <a:cs typeface="Century Gothic"/>
                <a:sym typeface="Century Gothic"/>
              </a:rPr>
              <a:t> 5</a:t>
            </a:r>
            <a:endParaRPr sz="3800">
              <a:solidFill>
                <a:srgbClr val="FFFF00"/>
              </a:solidFill>
              <a:latin typeface="Century Gothic"/>
              <a:ea typeface="Century Gothic"/>
              <a:cs typeface="Century Gothic"/>
              <a:sym typeface="Century Gothic"/>
            </a:endParaRPr>
          </a:p>
        </p:txBody>
      </p:sp>
      <p:sp>
        <p:nvSpPr>
          <p:cNvPr id="485" name="Google Shape;485;p76"/>
          <p:cNvSpPr txBox="1"/>
          <p:nvPr/>
        </p:nvSpPr>
        <p:spPr>
          <a:xfrm>
            <a:off x="279325" y="1240950"/>
            <a:ext cx="8482200" cy="3848100"/>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None/>
            </a:pPr>
            <a:r>
              <a:rPr lang="en" sz="2600">
                <a:solidFill>
                  <a:schemeClr val="dk1"/>
                </a:solidFill>
                <a:latin typeface="Century Gothic"/>
                <a:ea typeface="Century Gothic"/>
                <a:cs typeface="Century Gothic"/>
                <a:sym typeface="Century Gothic"/>
              </a:rPr>
              <a:t>Voters are most offended by the idea that children and classic books are being banned</a:t>
            </a:r>
            <a:br>
              <a:rPr lang="en" sz="1000">
                <a:solidFill>
                  <a:schemeClr val="dk1"/>
                </a:solidFill>
                <a:latin typeface="Century Gothic"/>
                <a:ea typeface="Century Gothic"/>
                <a:cs typeface="Century Gothic"/>
                <a:sym typeface="Century Gothic"/>
              </a:rPr>
            </a:br>
            <a:endParaRPr sz="1000">
              <a:solidFill>
                <a:schemeClr val="dk1"/>
              </a:solidFill>
              <a:latin typeface="Century Gothic"/>
              <a:ea typeface="Century Gothic"/>
              <a:cs typeface="Century Gothic"/>
              <a:sym typeface="Century Gothic"/>
            </a:endParaRPr>
          </a:p>
          <a:p>
            <a:pPr indent="-393700" lvl="0" marL="457200" marR="0" rtl="0" algn="l">
              <a:spcBef>
                <a:spcPts val="0"/>
              </a:spcBef>
              <a:spcAft>
                <a:spcPts val="0"/>
              </a:spcAft>
              <a:buClr>
                <a:schemeClr val="dk1"/>
              </a:buClr>
              <a:buSzPts val="2600"/>
              <a:buFont typeface="Century Gothic"/>
              <a:buChar char="●"/>
            </a:pPr>
            <a:r>
              <a:rPr lang="en" sz="2600">
                <a:solidFill>
                  <a:schemeClr val="dk1"/>
                </a:solidFill>
                <a:latin typeface="Century Gothic"/>
                <a:ea typeface="Century Gothic"/>
                <a:cs typeface="Century Gothic"/>
                <a:sym typeface="Century Gothic"/>
              </a:rPr>
              <a:t>Banning </a:t>
            </a:r>
            <a:r>
              <a:rPr b="1" lang="en" sz="2600">
                <a:solidFill>
                  <a:srgbClr val="FFFF00"/>
                </a:solidFill>
                <a:latin typeface="Century Gothic"/>
                <a:ea typeface="Century Gothic"/>
                <a:cs typeface="Century Gothic"/>
                <a:sym typeface="Century Gothic"/>
              </a:rPr>
              <a:t>classic novels</a:t>
            </a:r>
            <a:r>
              <a:rPr lang="en" sz="2600">
                <a:solidFill>
                  <a:schemeClr val="dk1"/>
                </a:solidFill>
                <a:latin typeface="Century Gothic"/>
                <a:ea typeface="Century Gothic"/>
                <a:cs typeface="Century Gothic"/>
                <a:sym typeface="Century Gothic"/>
              </a:rPr>
              <a:t> and </a:t>
            </a:r>
            <a:r>
              <a:rPr b="1" lang="en" sz="2600">
                <a:solidFill>
                  <a:srgbClr val="FFFF00"/>
                </a:solidFill>
                <a:latin typeface="Century Gothic"/>
                <a:ea typeface="Century Gothic"/>
                <a:cs typeface="Century Gothic"/>
                <a:sym typeface="Century Gothic"/>
              </a:rPr>
              <a:t>children’s books</a:t>
            </a:r>
            <a:r>
              <a:rPr lang="en" sz="2600">
                <a:solidFill>
                  <a:schemeClr val="dk1"/>
                </a:solidFill>
                <a:latin typeface="Century Gothic"/>
                <a:ea typeface="Century Gothic"/>
                <a:cs typeface="Century Gothic"/>
                <a:sym typeface="Century Gothic"/>
              </a:rPr>
              <a:t> are </a:t>
            </a:r>
            <a:r>
              <a:rPr b="1" lang="en" sz="2600">
                <a:solidFill>
                  <a:srgbClr val="FFFF00"/>
                </a:solidFill>
                <a:latin typeface="Century Gothic"/>
                <a:ea typeface="Century Gothic"/>
                <a:cs typeface="Century Gothic"/>
                <a:sym typeface="Century Gothic"/>
              </a:rPr>
              <a:t>nearly </a:t>
            </a:r>
            <a:r>
              <a:rPr b="1" lang="en" sz="2600" u="sng">
                <a:solidFill>
                  <a:srgbClr val="FFFF00"/>
                </a:solidFill>
                <a:latin typeface="Century Gothic"/>
                <a:ea typeface="Century Gothic"/>
                <a:cs typeface="Century Gothic"/>
                <a:sym typeface="Century Gothic"/>
              </a:rPr>
              <a:t>universally</a:t>
            </a:r>
            <a:r>
              <a:rPr b="1" lang="en" sz="2600">
                <a:solidFill>
                  <a:srgbClr val="FFFF00"/>
                </a:solidFill>
                <a:latin typeface="Century Gothic"/>
                <a:ea typeface="Century Gothic"/>
                <a:cs typeface="Century Gothic"/>
                <a:sym typeface="Century Gothic"/>
              </a:rPr>
              <a:t> opposed</a:t>
            </a:r>
            <a:br>
              <a:rPr lang="en" sz="1000">
                <a:solidFill>
                  <a:schemeClr val="dk1"/>
                </a:solidFill>
                <a:latin typeface="Century Gothic"/>
                <a:ea typeface="Century Gothic"/>
                <a:cs typeface="Century Gothic"/>
                <a:sym typeface="Century Gothic"/>
              </a:rPr>
            </a:br>
            <a:endParaRPr sz="1000">
              <a:solidFill>
                <a:schemeClr val="dk1"/>
              </a:solidFill>
              <a:latin typeface="Century Gothic"/>
              <a:ea typeface="Century Gothic"/>
              <a:cs typeface="Century Gothic"/>
              <a:sym typeface="Century Gothic"/>
            </a:endParaRPr>
          </a:p>
          <a:p>
            <a:pPr indent="-393700" lvl="0" marL="457200" marR="0" rtl="0" algn="l">
              <a:spcBef>
                <a:spcPts val="0"/>
              </a:spcBef>
              <a:spcAft>
                <a:spcPts val="0"/>
              </a:spcAft>
              <a:buClr>
                <a:schemeClr val="dk1"/>
              </a:buClr>
              <a:buSzPts val="2600"/>
              <a:buFont typeface="Century Gothic"/>
              <a:buChar char="●"/>
            </a:pPr>
            <a:r>
              <a:rPr lang="en" sz="2600">
                <a:solidFill>
                  <a:schemeClr val="dk1"/>
                </a:solidFill>
                <a:latin typeface="Century Gothic"/>
                <a:ea typeface="Century Gothic"/>
                <a:cs typeface="Century Gothic"/>
                <a:sym typeface="Century Gothic"/>
              </a:rPr>
              <a:t>Support for banning increases to 18% when discussing books that focus on race</a:t>
            </a:r>
            <a:br>
              <a:rPr lang="en" sz="1000">
                <a:solidFill>
                  <a:schemeClr val="dk1"/>
                </a:solidFill>
                <a:latin typeface="Century Gothic"/>
                <a:ea typeface="Century Gothic"/>
                <a:cs typeface="Century Gothic"/>
                <a:sym typeface="Century Gothic"/>
              </a:rPr>
            </a:br>
            <a:endParaRPr sz="1000">
              <a:solidFill>
                <a:schemeClr val="dk1"/>
              </a:solidFill>
              <a:latin typeface="Century Gothic"/>
              <a:ea typeface="Century Gothic"/>
              <a:cs typeface="Century Gothic"/>
              <a:sym typeface="Century Gothic"/>
            </a:endParaRPr>
          </a:p>
          <a:p>
            <a:pPr indent="-393700" lvl="0" marL="457200" marR="0" rtl="0" algn="l">
              <a:spcBef>
                <a:spcPts val="0"/>
              </a:spcBef>
              <a:spcAft>
                <a:spcPts val="0"/>
              </a:spcAft>
              <a:buClr>
                <a:schemeClr val="dk1"/>
              </a:buClr>
              <a:buSzPts val="2600"/>
              <a:buFont typeface="Century Gothic"/>
              <a:buChar char="●"/>
            </a:pPr>
            <a:r>
              <a:rPr lang="en" sz="2600">
                <a:solidFill>
                  <a:schemeClr val="dk1"/>
                </a:solidFill>
                <a:latin typeface="Century Gothic"/>
                <a:ea typeface="Century Gothic"/>
                <a:cs typeface="Century Gothic"/>
                <a:sym typeface="Century Gothic"/>
              </a:rPr>
              <a:t>There is the </a:t>
            </a:r>
            <a:r>
              <a:rPr b="1" lang="en" sz="2600">
                <a:solidFill>
                  <a:srgbClr val="FFFF00"/>
                </a:solidFill>
                <a:latin typeface="Century Gothic"/>
                <a:ea typeface="Century Gothic"/>
                <a:cs typeface="Century Gothic"/>
                <a:sym typeface="Century Gothic"/>
              </a:rPr>
              <a:t>greatest support (34%) for banning books about sexuality</a:t>
            </a:r>
            <a:endParaRPr sz="2800">
              <a:solidFill>
                <a:schemeClr val="dk1"/>
              </a:solidFill>
              <a:latin typeface="Century Gothic"/>
              <a:ea typeface="Century Gothic"/>
              <a:cs typeface="Century Gothic"/>
              <a:sym typeface="Century Gothic"/>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77"/>
          <p:cNvSpPr/>
          <p:nvPr/>
        </p:nvSpPr>
        <p:spPr>
          <a:xfrm>
            <a:off x="155050" y="1310400"/>
            <a:ext cx="8417700" cy="3616200"/>
          </a:xfrm>
          <a:prstGeom prst="roundRect">
            <a:avLst>
              <a:gd fmla="val 9268" name="adj"/>
            </a:avLst>
          </a:prstGeom>
          <a:solidFill>
            <a:srgbClr val="1C4587"/>
          </a:solidFill>
          <a:ln cap="flat" cmpd="sng" w="9525">
            <a:solidFill>
              <a:srgbClr val="1C45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77"/>
          <p:cNvSpPr txBox="1"/>
          <p:nvPr/>
        </p:nvSpPr>
        <p:spPr>
          <a:xfrm>
            <a:off x="0" y="281450"/>
            <a:ext cx="9144000" cy="815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800">
              <a:solidFill>
                <a:schemeClr val="accent6"/>
              </a:solidFill>
            </a:endParaRPr>
          </a:p>
          <a:p>
            <a:pPr indent="0" lvl="0" marL="0" rtl="0" algn="l">
              <a:spcBef>
                <a:spcPts val="0"/>
              </a:spcBef>
              <a:spcAft>
                <a:spcPts val="0"/>
              </a:spcAft>
              <a:buNone/>
            </a:pPr>
            <a:r>
              <a:t/>
            </a:r>
            <a:endParaRPr sz="800">
              <a:solidFill>
                <a:schemeClr val="accent6"/>
              </a:solidFill>
            </a:endParaRPr>
          </a:p>
          <a:p>
            <a:pPr indent="0" lvl="0" marL="0" rtl="0" algn="l">
              <a:spcBef>
                <a:spcPts val="0"/>
              </a:spcBef>
              <a:spcAft>
                <a:spcPts val="0"/>
              </a:spcAft>
              <a:buNone/>
            </a:pPr>
            <a:r>
              <a:t/>
            </a:r>
            <a:endParaRPr sz="800">
              <a:solidFill>
                <a:schemeClr val="accent6"/>
              </a:solidFill>
            </a:endParaRPr>
          </a:p>
          <a:p>
            <a:pPr indent="0" lvl="0" marL="0" rtl="0" algn="l">
              <a:spcBef>
                <a:spcPts val="0"/>
              </a:spcBef>
              <a:spcAft>
                <a:spcPts val="0"/>
              </a:spcAft>
              <a:buNone/>
            </a:pPr>
            <a:r>
              <a:t/>
            </a:r>
            <a:endParaRPr sz="800">
              <a:solidFill>
                <a:schemeClr val="accent6"/>
              </a:solidFill>
            </a:endParaRPr>
          </a:p>
          <a:p>
            <a:pPr indent="0" lvl="0" marL="0" rtl="0" algn="l">
              <a:spcBef>
                <a:spcPts val="0"/>
              </a:spcBef>
              <a:spcAft>
                <a:spcPts val="0"/>
              </a:spcAft>
              <a:buNone/>
            </a:pPr>
            <a:r>
              <a:t/>
            </a:r>
            <a:endParaRPr sz="900">
              <a:solidFill>
                <a:schemeClr val="accent6"/>
              </a:solidFill>
            </a:endParaRPr>
          </a:p>
        </p:txBody>
      </p:sp>
      <p:pic>
        <p:nvPicPr>
          <p:cNvPr descr="Logo, company name&#10;&#10;Description automatically generated" id="492" name="Google Shape;492;p77"/>
          <p:cNvPicPr preferRelativeResize="0"/>
          <p:nvPr/>
        </p:nvPicPr>
        <p:blipFill rotWithShape="1">
          <a:blip r:embed="rId3">
            <a:alphaModFix/>
          </a:blip>
          <a:srcRect b="35119" l="8528" r="8826" t="25098"/>
          <a:stretch/>
        </p:blipFill>
        <p:spPr>
          <a:xfrm>
            <a:off x="6964449" y="103128"/>
            <a:ext cx="2115101" cy="572700"/>
          </a:xfrm>
          <a:prstGeom prst="rect">
            <a:avLst/>
          </a:prstGeom>
          <a:noFill/>
          <a:ln>
            <a:noFill/>
          </a:ln>
        </p:spPr>
      </p:pic>
      <p:sp>
        <p:nvSpPr>
          <p:cNvPr id="493" name="Google Shape;493;p77"/>
          <p:cNvSpPr txBox="1"/>
          <p:nvPr/>
        </p:nvSpPr>
        <p:spPr>
          <a:xfrm>
            <a:off x="77325" y="120500"/>
            <a:ext cx="91440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600">
                <a:solidFill>
                  <a:srgbClr val="FF9900"/>
                </a:solidFill>
                <a:latin typeface="Century Gothic"/>
                <a:ea typeface="Century Gothic"/>
                <a:cs typeface="Century Gothic"/>
                <a:sym typeface="Century Gothic"/>
              </a:rPr>
              <a:t>Voter perceptions of book banning </a:t>
            </a:r>
            <a:br>
              <a:rPr b="1" lang="en" sz="2600">
                <a:solidFill>
                  <a:srgbClr val="FF9900"/>
                </a:solidFill>
                <a:latin typeface="Century Gothic"/>
                <a:ea typeface="Century Gothic"/>
                <a:cs typeface="Century Gothic"/>
                <a:sym typeface="Century Gothic"/>
              </a:rPr>
            </a:br>
            <a:r>
              <a:rPr b="1" lang="en" sz="2600">
                <a:solidFill>
                  <a:srgbClr val="FF9900"/>
                </a:solidFill>
                <a:latin typeface="Century Gothic"/>
                <a:ea typeface="Century Gothic"/>
                <a:cs typeface="Century Gothic"/>
                <a:sym typeface="Century Gothic"/>
              </a:rPr>
              <a:t>in the united states: </a:t>
            </a:r>
            <a:r>
              <a:rPr lang="en" sz="2600">
                <a:solidFill>
                  <a:srgbClr val="FFFF00"/>
                </a:solidFill>
                <a:latin typeface="Century Gothic"/>
                <a:ea typeface="Century Gothic"/>
                <a:cs typeface="Century Gothic"/>
                <a:sym typeface="Century Gothic"/>
              </a:rPr>
              <a:t>Key Points and Messaging</a:t>
            </a:r>
            <a:r>
              <a:rPr lang="en" sz="1000">
                <a:solidFill>
                  <a:schemeClr val="lt1"/>
                </a:solidFill>
                <a:latin typeface="Century Gothic"/>
                <a:ea typeface="Century Gothic"/>
                <a:cs typeface="Century Gothic"/>
                <a:sym typeface="Century Gothic"/>
              </a:rPr>
              <a:t> 6</a:t>
            </a:r>
            <a:endParaRPr sz="3800">
              <a:solidFill>
                <a:srgbClr val="FFFF00"/>
              </a:solidFill>
              <a:latin typeface="Century Gothic"/>
              <a:ea typeface="Century Gothic"/>
              <a:cs typeface="Century Gothic"/>
              <a:sym typeface="Century Gothic"/>
            </a:endParaRPr>
          </a:p>
        </p:txBody>
      </p:sp>
      <p:sp>
        <p:nvSpPr>
          <p:cNvPr id="494" name="Google Shape;494;p77"/>
          <p:cNvSpPr txBox="1"/>
          <p:nvPr/>
        </p:nvSpPr>
        <p:spPr>
          <a:xfrm>
            <a:off x="330900" y="1328875"/>
            <a:ext cx="8482200" cy="3663300"/>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None/>
            </a:pPr>
            <a:r>
              <a:rPr lang="en" sz="2800">
                <a:solidFill>
                  <a:schemeClr val="dk1"/>
                </a:solidFill>
                <a:latin typeface="Century Gothic"/>
                <a:ea typeface="Century Gothic"/>
                <a:cs typeface="Century Gothic"/>
                <a:sym typeface="Century Gothic"/>
              </a:rPr>
              <a:t>Voters are receptive to describing politicians who support book banning as </a:t>
            </a:r>
            <a:r>
              <a:rPr b="1" lang="en" sz="2800" u="sng">
                <a:solidFill>
                  <a:srgbClr val="FFFF00"/>
                </a:solidFill>
                <a:latin typeface="Century Gothic"/>
                <a:ea typeface="Century Gothic"/>
                <a:cs typeface="Century Gothic"/>
                <a:sym typeface="Century Gothic"/>
              </a:rPr>
              <a:t>short-sighted</a:t>
            </a:r>
            <a:r>
              <a:rPr lang="en" sz="2800">
                <a:solidFill>
                  <a:srgbClr val="FFFF00"/>
                </a:solidFill>
                <a:latin typeface="Century Gothic"/>
                <a:ea typeface="Century Gothic"/>
                <a:cs typeface="Century Gothic"/>
                <a:sym typeface="Century Gothic"/>
              </a:rPr>
              <a:t> </a:t>
            </a:r>
            <a:endParaRPr sz="2800">
              <a:solidFill>
                <a:srgbClr val="FFFF00"/>
              </a:solidFill>
              <a:latin typeface="Century Gothic"/>
              <a:ea typeface="Century Gothic"/>
              <a:cs typeface="Century Gothic"/>
              <a:sym typeface="Century Gothic"/>
            </a:endParaRPr>
          </a:p>
          <a:p>
            <a:pPr indent="0" lvl="0" marL="0" marR="0" rtl="0" algn="l">
              <a:spcBef>
                <a:spcPts val="0"/>
              </a:spcBef>
              <a:spcAft>
                <a:spcPts val="0"/>
              </a:spcAft>
              <a:buNone/>
            </a:pPr>
            <a:r>
              <a:t/>
            </a:r>
            <a:endParaRPr sz="2800">
              <a:solidFill>
                <a:schemeClr val="dk1"/>
              </a:solidFill>
              <a:latin typeface="Century Gothic"/>
              <a:ea typeface="Century Gothic"/>
              <a:cs typeface="Century Gothic"/>
              <a:sym typeface="Century Gothic"/>
            </a:endParaRPr>
          </a:p>
          <a:p>
            <a:pPr indent="0" lvl="0" marL="0" marR="0" rtl="0" algn="l">
              <a:spcBef>
                <a:spcPts val="0"/>
              </a:spcBef>
              <a:spcAft>
                <a:spcPts val="0"/>
              </a:spcAft>
              <a:buNone/>
            </a:pPr>
            <a:r>
              <a:rPr lang="en" sz="2800">
                <a:solidFill>
                  <a:schemeClr val="dk1"/>
                </a:solidFill>
                <a:latin typeface="Century Gothic"/>
                <a:ea typeface="Century Gothic"/>
                <a:cs typeface="Century Gothic"/>
                <a:sym typeface="Century Gothic"/>
              </a:rPr>
              <a:t>Voters are less likely to respond to accusations that book banners are “racist” or “homophobic”.  So</a:t>
            </a:r>
            <a:r>
              <a:rPr lang="en" sz="2800">
                <a:solidFill>
                  <a:srgbClr val="FFFF00"/>
                </a:solidFill>
                <a:latin typeface="Century Gothic"/>
                <a:ea typeface="Century Gothic"/>
                <a:cs typeface="Century Gothic"/>
                <a:sym typeface="Century Gothic"/>
              </a:rPr>
              <a:t> </a:t>
            </a:r>
            <a:r>
              <a:rPr b="1" lang="en" sz="2800" u="sng">
                <a:solidFill>
                  <a:srgbClr val="FFFF00"/>
                </a:solidFill>
                <a:latin typeface="Century Gothic"/>
                <a:ea typeface="Century Gothic"/>
                <a:cs typeface="Century Gothic"/>
                <a:sym typeface="Century Gothic"/>
              </a:rPr>
              <a:t>messaging to them on racism/homophobia will not be effective</a:t>
            </a:r>
            <a:endParaRPr b="1" sz="2800">
              <a:solidFill>
                <a:schemeClr val="dk1"/>
              </a:solidFill>
              <a:latin typeface="Century Gothic"/>
              <a:ea typeface="Century Gothic"/>
              <a:cs typeface="Century Gothic"/>
              <a:sym typeface="Century Gothic"/>
            </a:endParaRPr>
          </a:p>
          <a:p>
            <a:pPr indent="0" lvl="0" marL="457200" marR="0" rtl="0" algn="l">
              <a:spcBef>
                <a:spcPts val="0"/>
              </a:spcBef>
              <a:spcAft>
                <a:spcPts val="0"/>
              </a:spcAft>
              <a:buNone/>
            </a:pPr>
            <a:r>
              <a:t/>
            </a:r>
            <a:endParaRPr sz="3000">
              <a:solidFill>
                <a:srgbClr val="F9CB9C"/>
              </a:solidFill>
              <a:latin typeface="Century Gothic"/>
              <a:ea typeface="Century Gothic"/>
              <a:cs typeface="Century Gothic"/>
              <a:sym typeface="Century Gothic"/>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33"/>
          <p:cNvSpPr txBox="1"/>
          <p:nvPr>
            <p:ph type="ctrTitle"/>
          </p:nvPr>
        </p:nvSpPr>
        <p:spPr>
          <a:xfrm>
            <a:off x="485250" y="0"/>
            <a:ext cx="8173500" cy="17301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b="1" lang="en" u="sng">
                <a:solidFill>
                  <a:schemeClr val="hlink"/>
                </a:solidFill>
                <a:hlinkClick r:id="rId3"/>
              </a:rPr>
              <a:t>RESOURCES</a:t>
            </a:r>
            <a:r>
              <a:rPr b="1" lang="en">
                <a:solidFill>
                  <a:srgbClr val="FFFF00"/>
                </a:solidFill>
              </a:rPr>
              <a:t> </a:t>
            </a:r>
            <a:r>
              <a:rPr lang="en" sz="911">
                <a:solidFill>
                  <a:srgbClr val="4B4B4B"/>
                </a:solidFill>
              </a:rPr>
              <a:t>1</a:t>
            </a:r>
            <a:endParaRPr sz="911">
              <a:solidFill>
                <a:srgbClr val="4B4B4B"/>
              </a:solidFill>
            </a:endParaRPr>
          </a:p>
          <a:p>
            <a:pPr indent="0" lvl="0" marL="0" rtl="0" algn="ctr">
              <a:spcBef>
                <a:spcPts val="0"/>
              </a:spcBef>
              <a:spcAft>
                <a:spcPts val="0"/>
              </a:spcAft>
              <a:buNone/>
            </a:pPr>
            <a:r>
              <a:rPr lang="en">
                <a:solidFill>
                  <a:srgbClr val="CFE2F3"/>
                </a:solidFill>
              </a:rPr>
              <a:t>bit.ly/realworldmessaging</a:t>
            </a:r>
            <a:endParaRPr>
              <a:solidFill>
                <a:schemeClr val="accent5"/>
              </a:solidFill>
            </a:endParaRPr>
          </a:p>
        </p:txBody>
      </p:sp>
      <p:pic>
        <p:nvPicPr>
          <p:cNvPr id="155" name="Google Shape;155;p33"/>
          <p:cNvPicPr preferRelativeResize="0"/>
          <p:nvPr/>
        </p:nvPicPr>
        <p:blipFill>
          <a:blip r:embed="rId4">
            <a:alphaModFix/>
          </a:blip>
          <a:stretch>
            <a:fillRect/>
          </a:stretch>
        </p:blipFill>
        <p:spPr>
          <a:xfrm>
            <a:off x="3214325" y="1730100"/>
            <a:ext cx="3108600" cy="31086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78"/>
          <p:cNvSpPr/>
          <p:nvPr/>
        </p:nvSpPr>
        <p:spPr>
          <a:xfrm>
            <a:off x="231250" y="1303075"/>
            <a:ext cx="8417700" cy="3635100"/>
          </a:xfrm>
          <a:prstGeom prst="roundRect">
            <a:avLst>
              <a:gd fmla="val 11764" name="adj"/>
            </a:avLst>
          </a:prstGeom>
          <a:solidFill>
            <a:srgbClr val="1C4587"/>
          </a:solidFill>
          <a:ln cap="flat" cmpd="sng" w="9525">
            <a:solidFill>
              <a:srgbClr val="1C45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78"/>
          <p:cNvSpPr txBox="1"/>
          <p:nvPr/>
        </p:nvSpPr>
        <p:spPr>
          <a:xfrm>
            <a:off x="0" y="281450"/>
            <a:ext cx="9144000" cy="815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800">
              <a:solidFill>
                <a:schemeClr val="accent6"/>
              </a:solidFill>
            </a:endParaRPr>
          </a:p>
          <a:p>
            <a:pPr indent="0" lvl="0" marL="0" rtl="0" algn="l">
              <a:spcBef>
                <a:spcPts val="0"/>
              </a:spcBef>
              <a:spcAft>
                <a:spcPts val="0"/>
              </a:spcAft>
              <a:buNone/>
            </a:pPr>
            <a:r>
              <a:t/>
            </a:r>
            <a:endParaRPr sz="800">
              <a:solidFill>
                <a:schemeClr val="accent6"/>
              </a:solidFill>
            </a:endParaRPr>
          </a:p>
          <a:p>
            <a:pPr indent="0" lvl="0" marL="0" rtl="0" algn="l">
              <a:spcBef>
                <a:spcPts val="0"/>
              </a:spcBef>
              <a:spcAft>
                <a:spcPts val="0"/>
              </a:spcAft>
              <a:buNone/>
            </a:pPr>
            <a:r>
              <a:t/>
            </a:r>
            <a:endParaRPr sz="800">
              <a:solidFill>
                <a:schemeClr val="accent6"/>
              </a:solidFill>
            </a:endParaRPr>
          </a:p>
          <a:p>
            <a:pPr indent="0" lvl="0" marL="0" rtl="0" algn="l">
              <a:spcBef>
                <a:spcPts val="0"/>
              </a:spcBef>
              <a:spcAft>
                <a:spcPts val="0"/>
              </a:spcAft>
              <a:buNone/>
            </a:pPr>
            <a:r>
              <a:t/>
            </a:r>
            <a:endParaRPr sz="800">
              <a:solidFill>
                <a:schemeClr val="accent6"/>
              </a:solidFill>
            </a:endParaRPr>
          </a:p>
          <a:p>
            <a:pPr indent="0" lvl="0" marL="0" rtl="0" algn="l">
              <a:spcBef>
                <a:spcPts val="0"/>
              </a:spcBef>
              <a:spcAft>
                <a:spcPts val="0"/>
              </a:spcAft>
              <a:buNone/>
            </a:pPr>
            <a:r>
              <a:t/>
            </a:r>
            <a:endParaRPr sz="900">
              <a:solidFill>
                <a:schemeClr val="accent6"/>
              </a:solidFill>
            </a:endParaRPr>
          </a:p>
        </p:txBody>
      </p:sp>
      <p:pic>
        <p:nvPicPr>
          <p:cNvPr descr="Logo, company name&#10;&#10;Description automatically generated" id="501" name="Google Shape;501;p78"/>
          <p:cNvPicPr preferRelativeResize="0"/>
          <p:nvPr/>
        </p:nvPicPr>
        <p:blipFill rotWithShape="1">
          <a:blip r:embed="rId3">
            <a:alphaModFix/>
          </a:blip>
          <a:srcRect b="35119" l="8528" r="8826" t="25098"/>
          <a:stretch/>
        </p:blipFill>
        <p:spPr>
          <a:xfrm>
            <a:off x="6964449" y="103128"/>
            <a:ext cx="2115101" cy="572700"/>
          </a:xfrm>
          <a:prstGeom prst="rect">
            <a:avLst/>
          </a:prstGeom>
          <a:noFill/>
          <a:ln>
            <a:noFill/>
          </a:ln>
        </p:spPr>
      </p:pic>
      <p:sp>
        <p:nvSpPr>
          <p:cNvPr id="502" name="Google Shape;502;p78"/>
          <p:cNvSpPr txBox="1"/>
          <p:nvPr/>
        </p:nvSpPr>
        <p:spPr>
          <a:xfrm>
            <a:off x="77325" y="120500"/>
            <a:ext cx="91440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600">
                <a:solidFill>
                  <a:srgbClr val="FF9900"/>
                </a:solidFill>
                <a:latin typeface="Century Gothic"/>
                <a:ea typeface="Century Gothic"/>
                <a:cs typeface="Century Gothic"/>
                <a:sym typeface="Century Gothic"/>
              </a:rPr>
              <a:t>Voter perceptions of book banning </a:t>
            </a:r>
            <a:br>
              <a:rPr b="1" lang="en" sz="2600">
                <a:solidFill>
                  <a:srgbClr val="FF9900"/>
                </a:solidFill>
                <a:latin typeface="Century Gothic"/>
                <a:ea typeface="Century Gothic"/>
                <a:cs typeface="Century Gothic"/>
                <a:sym typeface="Century Gothic"/>
              </a:rPr>
            </a:br>
            <a:r>
              <a:rPr b="1" lang="en" sz="2600">
                <a:solidFill>
                  <a:srgbClr val="FF9900"/>
                </a:solidFill>
                <a:latin typeface="Century Gothic"/>
                <a:ea typeface="Century Gothic"/>
                <a:cs typeface="Century Gothic"/>
                <a:sym typeface="Century Gothic"/>
              </a:rPr>
              <a:t>in the united states: </a:t>
            </a:r>
            <a:r>
              <a:rPr lang="en" sz="2600">
                <a:solidFill>
                  <a:srgbClr val="FFFF00"/>
                </a:solidFill>
                <a:latin typeface="Century Gothic"/>
                <a:ea typeface="Century Gothic"/>
                <a:cs typeface="Century Gothic"/>
                <a:sym typeface="Century Gothic"/>
              </a:rPr>
              <a:t>Key Points and Messaging</a:t>
            </a:r>
            <a:r>
              <a:rPr lang="en" sz="1000">
                <a:solidFill>
                  <a:schemeClr val="lt1"/>
                </a:solidFill>
                <a:latin typeface="Century Gothic"/>
                <a:ea typeface="Century Gothic"/>
                <a:cs typeface="Century Gothic"/>
                <a:sym typeface="Century Gothic"/>
              </a:rPr>
              <a:t> 7</a:t>
            </a:r>
            <a:endParaRPr sz="3800">
              <a:solidFill>
                <a:srgbClr val="FFFF00"/>
              </a:solidFill>
              <a:latin typeface="Century Gothic"/>
              <a:ea typeface="Century Gothic"/>
              <a:cs typeface="Century Gothic"/>
              <a:sym typeface="Century Gothic"/>
            </a:endParaRPr>
          </a:p>
        </p:txBody>
      </p:sp>
      <p:sp>
        <p:nvSpPr>
          <p:cNvPr id="503" name="Google Shape;503;p78"/>
          <p:cNvSpPr txBox="1"/>
          <p:nvPr/>
        </p:nvSpPr>
        <p:spPr>
          <a:xfrm>
            <a:off x="407100" y="1328875"/>
            <a:ext cx="8482200" cy="3232500"/>
          </a:xfrm>
          <a:prstGeom prst="rect">
            <a:avLst/>
          </a:prstGeom>
          <a:noFill/>
          <a:ln>
            <a:noFill/>
          </a:ln>
        </p:spPr>
        <p:txBody>
          <a:bodyPr anchorCtr="0" anchor="t" bIns="91425" lIns="91425" spcFirstLastPara="1" rIns="91425" wrap="square" tIns="91425">
            <a:spAutoFit/>
          </a:bodyPr>
          <a:lstStyle/>
          <a:p>
            <a:pPr indent="0" lvl="0" marL="0" marR="0" rtl="0" algn="l">
              <a:spcBef>
                <a:spcPts val="0"/>
              </a:spcBef>
              <a:spcAft>
                <a:spcPts val="0"/>
              </a:spcAft>
              <a:buNone/>
            </a:pPr>
            <a:r>
              <a:rPr lang="en" sz="2800">
                <a:solidFill>
                  <a:schemeClr val="dk1"/>
                </a:solidFill>
                <a:latin typeface="Century Gothic"/>
                <a:ea typeface="Century Gothic"/>
                <a:cs typeface="Century Gothic"/>
                <a:sym typeface="Century Gothic"/>
              </a:rPr>
              <a:t>The possibility of </a:t>
            </a:r>
            <a:r>
              <a:rPr b="1" lang="en" sz="2800">
                <a:solidFill>
                  <a:srgbClr val="FFFF00"/>
                </a:solidFill>
                <a:latin typeface="Century Gothic"/>
                <a:ea typeface="Century Gothic"/>
                <a:cs typeface="Century Gothic"/>
                <a:sym typeface="Century Gothic"/>
              </a:rPr>
              <a:t>charging library employees emerges as worrying</a:t>
            </a:r>
            <a:r>
              <a:rPr lang="en" sz="2800">
                <a:solidFill>
                  <a:schemeClr val="dk1"/>
                </a:solidFill>
                <a:latin typeface="Century Gothic"/>
                <a:ea typeface="Century Gothic"/>
                <a:cs typeface="Century Gothic"/>
                <a:sym typeface="Century Gothic"/>
              </a:rPr>
              <a:t> among Republicans and Independents. </a:t>
            </a:r>
            <a:br>
              <a:rPr lang="en" sz="2800">
                <a:solidFill>
                  <a:schemeClr val="dk1"/>
                </a:solidFill>
                <a:latin typeface="Century Gothic"/>
                <a:ea typeface="Century Gothic"/>
                <a:cs typeface="Century Gothic"/>
                <a:sym typeface="Century Gothic"/>
              </a:rPr>
            </a:br>
            <a:br>
              <a:rPr lang="en" sz="1000">
                <a:solidFill>
                  <a:schemeClr val="dk1"/>
                </a:solidFill>
                <a:latin typeface="Century Gothic"/>
                <a:ea typeface="Century Gothic"/>
                <a:cs typeface="Century Gothic"/>
                <a:sym typeface="Century Gothic"/>
              </a:rPr>
            </a:br>
            <a:r>
              <a:rPr lang="en" sz="1000">
                <a:solidFill>
                  <a:schemeClr val="dk1"/>
                </a:solidFill>
                <a:latin typeface="Century Gothic"/>
                <a:ea typeface="Century Gothic"/>
                <a:cs typeface="Century Gothic"/>
                <a:sym typeface="Century Gothic"/>
              </a:rPr>
              <a:t> </a:t>
            </a:r>
            <a:br>
              <a:rPr lang="en" sz="2800">
                <a:solidFill>
                  <a:schemeClr val="dk1"/>
                </a:solidFill>
                <a:latin typeface="Century Gothic"/>
                <a:ea typeface="Century Gothic"/>
                <a:cs typeface="Century Gothic"/>
                <a:sym typeface="Century Gothic"/>
              </a:rPr>
            </a:br>
            <a:r>
              <a:rPr lang="en" sz="2800">
                <a:solidFill>
                  <a:schemeClr val="dk1"/>
                </a:solidFill>
                <a:latin typeface="Century Gothic"/>
                <a:ea typeface="Century Gothic"/>
                <a:cs typeface="Century Gothic"/>
                <a:sym typeface="Century Gothic"/>
              </a:rPr>
              <a:t>We should talk about how this is happening around the country.</a:t>
            </a:r>
            <a:br>
              <a:rPr lang="en" sz="1000">
                <a:solidFill>
                  <a:schemeClr val="dk1"/>
                </a:solidFill>
                <a:latin typeface="Century Gothic"/>
                <a:ea typeface="Century Gothic"/>
                <a:cs typeface="Century Gothic"/>
                <a:sym typeface="Century Gothic"/>
              </a:rPr>
            </a:br>
            <a:r>
              <a:rPr lang="en" sz="1000">
                <a:solidFill>
                  <a:schemeClr val="dk1"/>
                </a:solidFill>
                <a:latin typeface="Century Gothic"/>
                <a:ea typeface="Century Gothic"/>
                <a:cs typeface="Century Gothic"/>
                <a:sym typeface="Century Gothic"/>
              </a:rPr>
              <a:t> </a:t>
            </a:r>
            <a:br>
              <a:rPr lang="en" sz="2800">
                <a:solidFill>
                  <a:schemeClr val="dk1"/>
                </a:solidFill>
                <a:latin typeface="Century Gothic"/>
                <a:ea typeface="Century Gothic"/>
                <a:cs typeface="Century Gothic"/>
                <a:sym typeface="Century Gothic"/>
              </a:rPr>
            </a:br>
            <a:r>
              <a:rPr lang="en" sz="2800">
                <a:solidFill>
                  <a:schemeClr val="dk1"/>
                </a:solidFill>
                <a:latin typeface="Century Gothic"/>
                <a:ea typeface="Century Gothic"/>
                <a:cs typeface="Century Gothic"/>
                <a:sym typeface="Century Gothic"/>
              </a:rPr>
              <a:t>          (UT, TX, RI, WY, FL, MI, WA, MO, etc.)</a:t>
            </a:r>
            <a:endParaRPr sz="3000">
              <a:solidFill>
                <a:srgbClr val="F9CB9C"/>
              </a:solidFill>
              <a:latin typeface="Century Gothic"/>
              <a:ea typeface="Century Gothic"/>
              <a:cs typeface="Century Gothic"/>
              <a:sym typeface="Century Gothic"/>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pic>
        <p:nvPicPr>
          <p:cNvPr id="508" name="Google Shape;508;p79">
            <a:hlinkClick r:id="rId3"/>
          </p:cNvPr>
          <p:cNvPicPr preferRelativeResize="0"/>
          <p:nvPr/>
        </p:nvPicPr>
        <p:blipFill>
          <a:blip r:embed="rId4">
            <a:alphaModFix/>
          </a:blip>
          <a:stretch>
            <a:fillRect/>
          </a:stretch>
        </p:blipFill>
        <p:spPr>
          <a:xfrm>
            <a:off x="-64725" y="0"/>
            <a:ext cx="9330649" cy="4629674"/>
          </a:xfrm>
          <a:prstGeom prst="rect">
            <a:avLst/>
          </a:prstGeom>
          <a:noFill/>
          <a:ln>
            <a:noFill/>
          </a:ln>
        </p:spPr>
      </p:pic>
      <p:sp>
        <p:nvSpPr>
          <p:cNvPr id="509" name="Google Shape;509;p79"/>
          <p:cNvSpPr txBox="1"/>
          <p:nvPr/>
        </p:nvSpPr>
        <p:spPr>
          <a:xfrm>
            <a:off x="0" y="4553625"/>
            <a:ext cx="91440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600" u="sng">
                <a:solidFill>
                  <a:schemeClr val="hlink"/>
                </a:solidFill>
                <a:hlinkClick r:id="rId5"/>
              </a:rPr>
              <a:t>everylibrary.org/state_obscenity_laws_23-24</a:t>
            </a:r>
            <a:r>
              <a:rPr lang="en" sz="2600">
                <a:solidFill>
                  <a:schemeClr val="dk1"/>
                </a:solidFill>
              </a:rPr>
              <a:t> </a:t>
            </a:r>
            <a:endParaRPr>
              <a:solidFill>
                <a:schemeClr val="dk1"/>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80"/>
          <p:cNvSpPr txBox="1"/>
          <p:nvPr>
            <p:ph type="ctrTitle"/>
          </p:nvPr>
        </p:nvSpPr>
        <p:spPr>
          <a:xfrm>
            <a:off x="485250" y="0"/>
            <a:ext cx="8173500" cy="17301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b="1" lang="en" u="sng">
                <a:solidFill>
                  <a:schemeClr val="hlink"/>
                </a:solidFill>
                <a:hlinkClick r:id="rId3"/>
              </a:rPr>
              <a:t>RESOURCES</a:t>
            </a:r>
            <a:r>
              <a:rPr b="1" lang="en">
                <a:solidFill>
                  <a:srgbClr val="FFFF00"/>
                </a:solidFill>
              </a:rPr>
              <a:t> </a:t>
            </a:r>
            <a:r>
              <a:rPr lang="en" sz="911">
                <a:solidFill>
                  <a:srgbClr val="4B4B4B"/>
                </a:solidFill>
              </a:rPr>
              <a:t>1</a:t>
            </a:r>
            <a:endParaRPr sz="911">
              <a:solidFill>
                <a:srgbClr val="4B4B4B"/>
              </a:solidFill>
            </a:endParaRPr>
          </a:p>
          <a:p>
            <a:pPr indent="0" lvl="0" marL="0" rtl="0" algn="ctr">
              <a:spcBef>
                <a:spcPts val="0"/>
              </a:spcBef>
              <a:spcAft>
                <a:spcPts val="0"/>
              </a:spcAft>
              <a:buNone/>
            </a:pPr>
            <a:r>
              <a:rPr lang="en">
                <a:solidFill>
                  <a:srgbClr val="CFE2F3"/>
                </a:solidFill>
              </a:rPr>
              <a:t>bit.ly/realworldmessaging</a:t>
            </a:r>
            <a:endParaRPr>
              <a:solidFill>
                <a:schemeClr val="accent5"/>
              </a:solidFill>
            </a:endParaRPr>
          </a:p>
        </p:txBody>
      </p:sp>
      <p:pic>
        <p:nvPicPr>
          <p:cNvPr id="515" name="Google Shape;515;p80"/>
          <p:cNvPicPr preferRelativeResize="0"/>
          <p:nvPr/>
        </p:nvPicPr>
        <p:blipFill>
          <a:blip r:embed="rId4">
            <a:alphaModFix/>
          </a:blip>
          <a:stretch>
            <a:fillRect/>
          </a:stretch>
        </p:blipFill>
        <p:spPr>
          <a:xfrm>
            <a:off x="3214325" y="1730100"/>
            <a:ext cx="3108600" cy="31086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81"/>
          <p:cNvSpPr txBox="1"/>
          <p:nvPr>
            <p:ph type="ctrTitle"/>
          </p:nvPr>
        </p:nvSpPr>
        <p:spPr>
          <a:xfrm>
            <a:off x="390650" y="626675"/>
            <a:ext cx="8173500" cy="17301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b="1" lang="en">
                <a:solidFill>
                  <a:srgbClr val="FFFF00"/>
                </a:solidFill>
              </a:rPr>
              <a:t>Thank you!!</a:t>
            </a:r>
            <a:endParaRPr b="1">
              <a:solidFill>
                <a:srgbClr val="FFFF00"/>
              </a:solidFill>
            </a:endParaRPr>
          </a:p>
          <a:p>
            <a:pPr indent="0" lvl="0" marL="0" rtl="0" algn="ctr">
              <a:spcBef>
                <a:spcPts val="0"/>
              </a:spcBef>
              <a:spcAft>
                <a:spcPts val="0"/>
              </a:spcAft>
              <a:buNone/>
            </a:pPr>
            <a:r>
              <a:rPr b="1" lang="en">
                <a:solidFill>
                  <a:srgbClr val="FFFF00"/>
                </a:solidFill>
              </a:rPr>
              <a:t>(see bonus slides that follow)</a:t>
            </a:r>
            <a:endParaRPr b="1">
              <a:solidFill>
                <a:srgbClr val="FFFF00"/>
              </a:solidFill>
            </a:endParaRPr>
          </a:p>
          <a:p>
            <a:pPr indent="0" lvl="0" marL="0" rtl="0" algn="ctr">
              <a:spcBef>
                <a:spcPts val="0"/>
              </a:spcBef>
              <a:spcAft>
                <a:spcPts val="0"/>
              </a:spcAft>
              <a:buNone/>
            </a:pPr>
            <a:r>
              <a:t/>
            </a:r>
            <a:endParaRPr>
              <a:solidFill>
                <a:schemeClr val="accent5"/>
              </a:solidFill>
            </a:endParaRPr>
          </a:p>
        </p:txBody>
      </p:sp>
      <p:pic>
        <p:nvPicPr>
          <p:cNvPr id="521" name="Google Shape;521;p81"/>
          <p:cNvPicPr preferRelativeResize="0"/>
          <p:nvPr/>
        </p:nvPicPr>
        <p:blipFill rotWithShape="1">
          <a:blip r:embed="rId3">
            <a:alphaModFix/>
          </a:blip>
          <a:srcRect b="12655" l="19173" r="17960" t="23007"/>
          <a:stretch/>
        </p:blipFill>
        <p:spPr>
          <a:xfrm>
            <a:off x="2722750" y="1933250"/>
            <a:ext cx="4008401" cy="2733924"/>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p82"/>
          <p:cNvSpPr txBox="1"/>
          <p:nvPr>
            <p:ph type="ctrTitle"/>
          </p:nvPr>
        </p:nvSpPr>
        <p:spPr>
          <a:xfrm>
            <a:off x="638975" y="296925"/>
            <a:ext cx="8173500" cy="17301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b="1" lang="en">
                <a:solidFill>
                  <a:srgbClr val="FFFF00"/>
                </a:solidFill>
              </a:rPr>
              <a:t>Bonus Slides</a:t>
            </a:r>
            <a:r>
              <a:rPr b="1" lang="en">
                <a:solidFill>
                  <a:srgbClr val="FFFF00"/>
                </a:solidFill>
              </a:rPr>
              <a:t> </a:t>
            </a:r>
            <a:r>
              <a:rPr lang="en" sz="911">
                <a:solidFill>
                  <a:srgbClr val="4B4B4B"/>
                </a:solidFill>
              </a:rPr>
              <a:t>1</a:t>
            </a:r>
            <a:endParaRPr sz="911">
              <a:solidFill>
                <a:srgbClr val="4B4B4B"/>
              </a:solidFill>
            </a:endParaRPr>
          </a:p>
          <a:p>
            <a:pPr indent="0" lvl="0" marL="0" rtl="0" algn="ctr">
              <a:spcBef>
                <a:spcPts val="0"/>
              </a:spcBef>
              <a:spcAft>
                <a:spcPts val="0"/>
              </a:spcAft>
              <a:buNone/>
            </a:pPr>
            <a:r>
              <a:t/>
            </a:r>
            <a:endParaRPr>
              <a:solidFill>
                <a:schemeClr val="accent5"/>
              </a:solidFill>
            </a:endParaRPr>
          </a:p>
        </p:txBody>
      </p:sp>
      <p:pic>
        <p:nvPicPr>
          <p:cNvPr id="527" name="Google Shape;527;p82"/>
          <p:cNvPicPr preferRelativeResize="0"/>
          <p:nvPr/>
        </p:nvPicPr>
        <p:blipFill>
          <a:blip r:embed="rId3">
            <a:alphaModFix/>
          </a:blip>
          <a:stretch>
            <a:fillRect/>
          </a:stretch>
        </p:blipFill>
        <p:spPr>
          <a:xfrm>
            <a:off x="1356425" y="1468650"/>
            <a:ext cx="6431127" cy="3362049"/>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83"/>
          <p:cNvSpPr txBox="1"/>
          <p:nvPr/>
        </p:nvSpPr>
        <p:spPr>
          <a:xfrm>
            <a:off x="0" y="1555800"/>
            <a:ext cx="9144000" cy="203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4600">
                <a:solidFill>
                  <a:srgbClr val="FFFF00"/>
                </a:solidFill>
                <a:latin typeface="Century Gothic"/>
                <a:ea typeface="Century Gothic"/>
                <a:cs typeface="Century Gothic"/>
                <a:sym typeface="Century Gothic"/>
              </a:rPr>
              <a:t>Effective Messaging</a:t>
            </a:r>
            <a:endParaRPr sz="4600">
              <a:solidFill>
                <a:srgbClr val="FFFF00"/>
              </a:solidFill>
              <a:latin typeface="Century Gothic"/>
              <a:ea typeface="Century Gothic"/>
              <a:cs typeface="Century Gothic"/>
              <a:sym typeface="Century Gothic"/>
            </a:endParaRPr>
          </a:p>
          <a:p>
            <a:pPr indent="0" lvl="0" marL="0" rtl="0" algn="ctr">
              <a:spcBef>
                <a:spcPts val="0"/>
              </a:spcBef>
              <a:spcAft>
                <a:spcPts val="0"/>
              </a:spcAft>
              <a:buNone/>
            </a:pPr>
            <a:r>
              <a:rPr lang="en" sz="4600">
                <a:solidFill>
                  <a:schemeClr val="accent4"/>
                </a:solidFill>
                <a:latin typeface="Century Gothic"/>
                <a:ea typeface="Century Gothic"/>
                <a:cs typeface="Century Gothic"/>
                <a:sym typeface="Century Gothic"/>
              </a:rPr>
              <a:t>Affirm, don’t oppose</a:t>
            </a:r>
            <a:endParaRPr sz="4600">
              <a:solidFill>
                <a:schemeClr val="accent4"/>
              </a:solidFill>
              <a:latin typeface="Century Gothic"/>
              <a:ea typeface="Century Gothic"/>
              <a:cs typeface="Century Gothic"/>
              <a:sym typeface="Century Gothic"/>
            </a:endParaRPr>
          </a:p>
          <a:p>
            <a:pPr indent="0" lvl="0" marL="0" rtl="0" algn="ctr">
              <a:spcBef>
                <a:spcPts val="0"/>
              </a:spcBef>
              <a:spcAft>
                <a:spcPts val="0"/>
              </a:spcAft>
              <a:buNone/>
            </a:pPr>
            <a:r>
              <a:rPr lang="en" sz="2800">
                <a:solidFill>
                  <a:schemeClr val="accent4"/>
                </a:solidFill>
                <a:latin typeface="Century Gothic"/>
                <a:ea typeface="Century Gothic"/>
                <a:cs typeface="Century Gothic"/>
                <a:sym typeface="Century Gothic"/>
              </a:rPr>
              <a:t>Employ the “Yes, and…” technique</a:t>
            </a:r>
            <a:endParaRPr sz="2800">
              <a:solidFill>
                <a:schemeClr val="accent4"/>
              </a:solidFill>
              <a:latin typeface="Century Gothic"/>
              <a:ea typeface="Century Gothic"/>
              <a:cs typeface="Century Gothic"/>
              <a:sym typeface="Century Gothic"/>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84"/>
          <p:cNvSpPr/>
          <p:nvPr/>
        </p:nvSpPr>
        <p:spPr>
          <a:xfrm>
            <a:off x="540750" y="1648850"/>
            <a:ext cx="8062500" cy="2665200"/>
          </a:xfrm>
          <a:prstGeom prst="roundRect">
            <a:avLst>
              <a:gd fmla="val 12542" name="adj"/>
            </a:avLst>
          </a:prstGeom>
          <a:solidFill>
            <a:srgbClr val="1155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84"/>
          <p:cNvSpPr txBox="1"/>
          <p:nvPr>
            <p:ph idx="1" type="body"/>
          </p:nvPr>
        </p:nvSpPr>
        <p:spPr>
          <a:xfrm>
            <a:off x="694650" y="1402775"/>
            <a:ext cx="7908600" cy="2758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b="1" sz="2200">
              <a:solidFill>
                <a:schemeClr val="dk1"/>
              </a:solidFill>
              <a:highlight>
                <a:srgbClr val="0000FF"/>
              </a:highlight>
              <a:latin typeface="Century Gothic"/>
              <a:ea typeface="Century Gothic"/>
              <a:cs typeface="Century Gothic"/>
              <a:sym typeface="Century Gothic"/>
            </a:endParaRPr>
          </a:p>
          <a:p>
            <a:pPr indent="0" lvl="0" marL="0" rtl="0" algn="l">
              <a:lnSpc>
                <a:spcPct val="100000"/>
              </a:lnSpc>
              <a:spcBef>
                <a:spcPts val="1000"/>
              </a:spcBef>
              <a:spcAft>
                <a:spcPts val="1000"/>
              </a:spcAft>
              <a:buNone/>
            </a:pPr>
            <a:r>
              <a:rPr lang="en" sz="2600">
                <a:solidFill>
                  <a:schemeClr val="lt2"/>
                </a:solidFill>
                <a:latin typeface="Century Gothic"/>
                <a:ea typeface="Century Gothic"/>
                <a:cs typeface="Century Gothic"/>
                <a:sym typeface="Century Gothic"/>
              </a:rPr>
              <a:t>Start by positively affirming the underlying value or concern that is being expressed. In book challenges, the underlying values/concerns tend to be: parental control; age-appropriate reading materials; child safety.</a:t>
            </a:r>
            <a:br>
              <a:rPr lang="en" sz="2600">
                <a:solidFill>
                  <a:schemeClr val="lt2"/>
                </a:solidFill>
                <a:latin typeface="Century Gothic"/>
                <a:ea typeface="Century Gothic"/>
                <a:cs typeface="Century Gothic"/>
                <a:sym typeface="Century Gothic"/>
              </a:rPr>
            </a:br>
            <a:endParaRPr sz="2600">
              <a:solidFill>
                <a:schemeClr val="lt2"/>
              </a:solidFill>
              <a:latin typeface="Century Gothic"/>
              <a:ea typeface="Century Gothic"/>
              <a:cs typeface="Century Gothic"/>
              <a:sym typeface="Century Gothic"/>
            </a:endParaRPr>
          </a:p>
        </p:txBody>
      </p:sp>
      <p:sp>
        <p:nvSpPr>
          <p:cNvPr id="539" name="Google Shape;539;p84"/>
          <p:cNvSpPr txBox="1"/>
          <p:nvPr>
            <p:ph type="title"/>
          </p:nvPr>
        </p:nvSpPr>
        <p:spPr>
          <a:xfrm>
            <a:off x="457200" y="316775"/>
            <a:ext cx="8229600" cy="857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FFFF00"/>
              </a:buClr>
              <a:buSzPts val="4400"/>
              <a:buFont typeface="Century Gothic"/>
              <a:buNone/>
            </a:pPr>
            <a:r>
              <a:rPr lang="en">
                <a:solidFill>
                  <a:srgbClr val="FFFF00"/>
                </a:solidFill>
                <a:latin typeface="Century Gothic"/>
                <a:ea typeface="Century Gothic"/>
                <a:cs typeface="Century Gothic"/>
                <a:sym typeface="Century Gothic"/>
              </a:rPr>
              <a:t>Responding to Challenges</a:t>
            </a:r>
            <a:endParaRPr>
              <a:solidFill>
                <a:srgbClr val="FFFF00"/>
              </a:solidFill>
              <a:latin typeface="Century Gothic"/>
              <a:ea typeface="Century Gothic"/>
              <a:cs typeface="Century Gothic"/>
              <a:sym typeface="Century Gothic"/>
            </a:endParaRPr>
          </a:p>
          <a:p>
            <a:pPr indent="0" lvl="0" marL="0" rtl="0" algn="ctr">
              <a:spcBef>
                <a:spcPts val="0"/>
              </a:spcBef>
              <a:spcAft>
                <a:spcPts val="0"/>
              </a:spcAft>
              <a:buClr>
                <a:srgbClr val="FFFF00"/>
              </a:buClr>
              <a:buSzPts val="4400"/>
              <a:buFont typeface="Century Gothic"/>
              <a:buNone/>
            </a:pPr>
            <a:r>
              <a:rPr lang="en">
                <a:latin typeface="Century Gothic"/>
                <a:ea typeface="Century Gothic"/>
                <a:cs typeface="Century Gothic"/>
                <a:sym typeface="Century Gothic"/>
              </a:rPr>
              <a:t>Employ “Yes, And…”</a:t>
            </a:r>
            <a:br>
              <a:rPr lang="en">
                <a:solidFill>
                  <a:srgbClr val="FFFF00"/>
                </a:solidFill>
                <a:latin typeface="Century Gothic"/>
                <a:ea typeface="Century Gothic"/>
                <a:cs typeface="Century Gothic"/>
                <a:sym typeface="Century Gothic"/>
              </a:rPr>
            </a:br>
            <a:endParaRPr>
              <a:solidFill>
                <a:srgbClr val="FFFF00"/>
              </a:solidFill>
              <a:latin typeface="Century Gothic"/>
              <a:ea typeface="Century Gothic"/>
              <a:cs typeface="Century Gothic"/>
              <a:sym typeface="Century Gothic"/>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p85"/>
          <p:cNvSpPr/>
          <p:nvPr/>
        </p:nvSpPr>
        <p:spPr>
          <a:xfrm>
            <a:off x="315150" y="1406300"/>
            <a:ext cx="8340600" cy="3445800"/>
          </a:xfrm>
          <a:prstGeom prst="roundRect">
            <a:avLst>
              <a:gd fmla="val 12542" name="adj"/>
            </a:avLst>
          </a:prstGeom>
          <a:solidFill>
            <a:srgbClr val="1155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85"/>
          <p:cNvSpPr txBox="1"/>
          <p:nvPr>
            <p:ph idx="1" type="body"/>
          </p:nvPr>
        </p:nvSpPr>
        <p:spPr>
          <a:xfrm>
            <a:off x="488250" y="1406300"/>
            <a:ext cx="8167500" cy="33762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2600">
                <a:solidFill>
                  <a:schemeClr val="lt2"/>
                </a:solidFill>
                <a:highlight>
                  <a:srgbClr val="000000"/>
                </a:highlight>
                <a:latin typeface="Century Gothic"/>
                <a:ea typeface="Century Gothic"/>
                <a:cs typeface="Century Gothic"/>
                <a:sym typeface="Century Gothic"/>
              </a:rPr>
              <a:t>EXAMPLE:</a:t>
            </a:r>
            <a:r>
              <a:rPr b="1" lang="en" sz="2600">
                <a:solidFill>
                  <a:schemeClr val="lt2"/>
                </a:solidFill>
                <a:latin typeface="Century Gothic"/>
                <a:ea typeface="Century Gothic"/>
                <a:cs typeface="Century Gothic"/>
                <a:sym typeface="Century Gothic"/>
              </a:rPr>
              <a:t> </a:t>
            </a:r>
            <a:r>
              <a:rPr b="1" lang="en" sz="2100">
                <a:solidFill>
                  <a:srgbClr val="FFF2CC"/>
                </a:solidFill>
                <a:latin typeface="Century Gothic"/>
                <a:ea typeface="Century Gothic"/>
                <a:cs typeface="Century Gothic"/>
                <a:sym typeface="Century Gothic"/>
              </a:rPr>
              <a:t>These materials are not age-appropriate for my children and I don’t think they should be reading this smut.</a:t>
            </a:r>
            <a:endParaRPr b="1" sz="2100">
              <a:solidFill>
                <a:srgbClr val="FFF2CC"/>
              </a:solidFill>
              <a:latin typeface="Century Gothic"/>
              <a:ea typeface="Century Gothic"/>
              <a:cs typeface="Century Gothic"/>
              <a:sym typeface="Century Gothic"/>
            </a:endParaRPr>
          </a:p>
          <a:p>
            <a:pPr indent="-393700" lvl="0" marL="457200" rtl="0" algn="l">
              <a:lnSpc>
                <a:spcPct val="100000"/>
              </a:lnSpc>
              <a:spcBef>
                <a:spcPts val="1000"/>
              </a:spcBef>
              <a:spcAft>
                <a:spcPts val="0"/>
              </a:spcAft>
              <a:buClr>
                <a:schemeClr val="lt2"/>
              </a:buClr>
              <a:buSzPts val="2600"/>
              <a:buFont typeface="Century Gothic"/>
              <a:buChar char="●"/>
            </a:pPr>
            <a:r>
              <a:rPr lang="en" sz="2100">
                <a:solidFill>
                  <a:schemeClr val="lt2"/>
                </a:solidFill>
                <a:latin typeface="Century Gothic"/>
                <a:ea typeface="Century Gothic"/>
                <a:cs typeface="Century Gothic"/>
                <a:sym typeface="Century Gothic"/>
              </a:rPr>
              <a:t>I hear that ensuring your age-appropriate materials is very important to you. Children develop at different rates, and parents have different standards for their children. To support the needs of all patrons, we group materials by age of intended audience, and provide many tools and one-on-one consults to help kids and empower parents to make informed reading choices that work for them.</a:t>
            </a:r>
            <a:br>
              <a:rPr lang="en" sz="2600">
                <a:solidFill>
                  <a:schemeClr val="lt2"/>
                </a:solidFill>
                <a:latin typeface="Century Gothic"/>
                <a:ea typeface="Century Gothic"/>
                <a:cs typeface="Century Gothic"/>
                <a:sym typeface="Century Gothic"/>
              </a:rPr>
            </a:br>
            <a:endParaRPr sz="2600">
              <a:solidFill>
                <a:schemeClr val="lt2"/>
              </a:solidFill>
              <a:latin typeface="Century Gothic"/>
              <a:ea typeface="Century Gothic"/>
              <a:cs typeface="Century Gothic"/>
              <a:sym typeface="Century Gothic"/>
            </a:endParaRPr>
          </a:p>
        </p:txBody>
      </p:sp>
      <p:sp>
        <p:nvSpPr>
          <p:cNvPr id="546" name="Google Shape;546;p85"/>
          <p:cNvSpPr txBox="1"/>
          <p:nvPr>
            <p:ph type="title"/>
          </p:nvPr>
        </p:nvSpPr>
        <p:spPr>
          <a:xfrm>
            <a:off x="457200" y="316775"/>
            <a:ext cx="8229600" cy="857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FFFF00"/>
              </a:buClr>
              <a:buSzPts val="4400"/>
              <a:buFont typeface="Century Gothic"/>
              <a:buNone/>
            </a:pPr>
            <a:r>
              <a:rPr lang="en">
                <a:solidFill>
                  <a:srgbClr val="FFFF00"/>
                </a:solidFill>
                <a:latin typeface="Century Gothic"/>
                <a:ea typeface="Century Gothic"/>
                <a:cs typeface="Century Gothic"/>
                <a:sym typeface="Century Gothic"/>
              </a:rPr>
              <a:t>Responding to Challenges</a:t>
            </a:r>
            <a:endParaRPr>
              <a:solidFill>
                <a:srgbClr val="FFFF00"/>
              </a:solidFill>
              <a:latin typeface="Century Gothic"/>
              <a:ea typeface="Century Gothic"/>
              <a:cs typeface="Century Gothic"/>
              <a:sym typeface="Century Gothic"/>
            </a:endParaRPr>
          </a:p>
          <a:p>
            <a:pPr indent="0" lvl="0" marL="0" rtl="0" algn="ctr">
              <a:spcBef>
                <a:spcPts val="0"/>
              </a:spcBef>
              <a:spcAft>
                <a:spcPts val="0"/>
              </a:spcAft>
              <a:buClr>
                <a:srgbClr val="FFFF00"/>
              </a:buClr>
              <a:buSzPts val="4400"/>
              <a:buFont typeface="Century Gothic"/>
              <a:buNone/>
            </a:pPr>
            <a:r>
              <a:rPr lang="en">
                <a:latin typeface="Century Gothic"/>
                <a:ea typeface="Century Gothic"/>
                <a:cs typeface="Century Gothic"/>
                <a:sym typeface="Century Gothic"/>
              </a:rPr>
              <a:t>Employ “Yes, And…”</a:t>
            </a:r>
            <a:br>
              <a:rPr lang="en">
                <a:solidFill>
                  <a:srgbClr val="FFFF00"/>
                </a:solidFill>
                <a:latin typeface="Century Gothic"/>
                <a:ea typeface="Century Gothic"/>
                <a:cs typeface="Century Gothic"/>
                <a:sym typeface="Century Gothic"/>
              </a:rPr>
            </a:br>
            <a:endParaRPr>
              <a:solidFill>
                <a:srgbClr val="FFFF00"/>
              </a:solidFill>
              <a:latin typeface="Century Gothic"/>
              <a:ea typeface="Century Gothic"/>
              <a:cs typeface="Century Gothic"/>
              <a:sym typeface="Century Gothic"/>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86"/>
          <p:cNvSpPr/>
          <p:nvPr/>
        </p:nvSpPr>
        <p:spPr>
          <a:xfrm>
            <a:off x="283950" y="1496450"/>
            <a:ext cx="8340600" cy="3304200"/>
          </a:xfrm>
          <a:prstGeom prst="roundRect">
            <a:avLst>
              <a:gd fmla="val 12542" name="adj"/>
            </a:avLst>
          </a:prstGeom>
          <a:solidFill>
            <a:srgbClr val="1155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86"/>
          <p:cNvSpPr txBox="1"/>
          <p:nvPr>
            <p:ph idx="1" type="body"/>
          </p:nvPr>
        </p:nvSpPr>
        <p:spPr>
          <a:xfrm>
            <a:off x="370500" y="1174250"/>
            <a:ext cx="8167500" cy="3626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b="1" sz="2200">
              <a:solidFill>
                <a:schemeClr val="dk1"/>
              </a:solidFill>
              <a:highlight>
                <a:srgbClr val="0000FF"/>
              </a:highlight>
              <a:latin typeface="Century Gothic"/>
              <a:ea typeface="Century Gothic"/>
              <a:cs typeface="Century Gothic"/>
              <a:sym typeface="Century Gothic"/>
            </a:endParaRPr>
          </a:p>
          <a:p>
            <a:pPr indent="0" lvl="0" marL="0" rtl="0" algn="l">
              <a:lnSpc>
                <a:spcPct val="100000"/>
              </a:lnSpc>
              <a:spcBef>
                <a:spcPts val="1000"/>
              </a:spcBef>
              <a:spcAft>
                <a:spcPts val="0"/>
              </a:spcAft>
              <a:buNone/>
            </a:pPr>
            <a:r>
              <a:rPr b="1" lang="en" sz="2600">
                <a:solidFill>
                  <a:schemeClr val="lt2"/>
                </a:solidFill>
                <a:highlight>
                  <a:srgbClr val="000000"/>
                </a:highlight>
                <a:latin typeface="Century Gothic"/>
                <a:ea typeface="Century Gothic"/>
                <a:cs typeface="Century Gothic"/>
                <a:sym typeface="Century Gothic"/>
              </a:rPr>
              <a:t>EXAMPLE:</a:t>
            </a:r>
            <a:r>
              <a:rPr b="1" lang="en" sz="2600">
                <a:solidFill>
                  <a:schemeClr val="lt2"/>
                </a:solidFill>
                <a:latin typeface="Century Gothic"/>
                <a:ea typeface="Century Gothic"/>
                <a:cs typeface="Century Gothic"/>
                <a:sym typeface="Century Gothic"/>
              </a:rPr>
              <a:t> </a:t>
            </a:r>
            <a:r>
              <a:rPr b="1" lang="en" sz="2100">
                <a:solidFill>
                  <a:srgbClr val="FFF2CC"/>
                </a:solidFill>
                <a:latin typeface="Century Gothic"/>
                <a:ea typeface="Century Gothic"/>
                <a:cs typeface="Century Gothic"/>
                <a:sym typeface="Century Gothic"/>
              </a:rPr>
              <a:t>Well, I don’t think anyone’s kids should read these books because their pornographic.</a:t>
            </a:r>
            <a:endParaRPr b="1" sz="2100">
              <a:solidFill>
                <a:srgbClr val="FFF2CC"/>
              </a:solidFill>
              <a:latin typeface="Century Gothic"/>
              <a:ea typeface="Century Gothic"/>
              <a:cs typeface="Century Gothic"/>
              <a:sym typeface="Century Gothic"/>
            </a:endParaRPr>
          </a:p>
          <a:p>
            <a:pPr indent="-279400" lvl="0" marL="342900" rtl="0" algn="l">
              <a:lnSpc>
                <a:spcPct val="100000"/>
              </a:lnSpc>
              <a:spcBef>
                <a:spcPts val="1000"/>
              </a:spcBef>
              <a:spcAft>
                <a:spcPts val="0"/>
              </a:spcAft>
              <a:buClr>
                <a:schemeClr val="lt2"/>
              </a:buClr>
              <a:buSzPts val="2600"/>
              <a:buFont typeface="Century Gothic"/>
              <a:buChar char="●"/>
            </a:pPr>
            <a:r>
              <a:rPr lang="en" sz="2100">
                <a:solidFill>
                  <a:schemeClr val="lt2"/>
                </a:solidFill>
                <a:latin typeface="Century Gothic"/>
                <a:ea typeface="Century Gothic"/>
                <a:cs typeface="Century Gothic"/>
                <a:sym typeface="Century Gothic"/>
              </a:rPr>
              <a:t>Thank you for sharing your concerns. I understand that what materials are available in the library is very important to you. I can provide you with a copy of our selection policy, and if you are still concerned that these materials fall outside of the scope of the policy we welcome you to initiate a request for reconsideration.</a:t>
            </a:r>
            <a:br>
              <a:rPr lang="en" sz="2600">
                <a:solidFill>
                  <a:schemeClr val="lt2"/>
                </a:solidFill>
                <a:latin typeface="Century Gothic"/>
                <a:ea typeface="Century Gothic"/>
                <a:cs typeface="Century Gothic"/>
                <a:sym typeface="Century Gothic"/>
              </a:rPr>
            </a:br>
            <a:endParaRPr sz="2600">
              <a:solidFill>
                <a:schemeClr val="lt2"/>
              </a:solidFill>
              <a:latin typeface="Century Gothic"/>
              <a:ea typeface="Century Gothic"/>
              <a:cs typeface="Century Gothic"/>
              <a:sym typeface="Century Gothic"/>
            </a:endParaRPr>
          </a:p>
        </p:txBody>
      </p:sp>
      <p:sp>
        <p:nvSpPr>
          <p:cNvPr id="553" name="Google Shape;553;p86"/>
          <p:cNvSpPr txBox="1"/>
          <p:nvPr>
            <p:ph type="title"/>
          </p:nvPr>
        </p:nvSpPr>
        <p:spPr>
          <a:xfrm>
            <a:off x="457200" y="316775"/>
            <a:ext cx="8229600" cy="857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FFFF00"/>
              </a:buClr>
              <a:buSzPts val="4400"/>
              <a:buFont typeface="Century Gothic"/>
              <a:buNone/>
            </a:pPr>
            <a:r>
              <a:rPr lang="en">
                <a:solidFill>
                  <a:srgbClr val="FFFF00"/>
                </a:solidFill>
                <a:latin typeface="Century Gothic"/>
                <a:ea typeface="Century Gothic"/>
                <a:cs typeface="Century Gothic"/>
                <a:sym typeface="Century Gothic"/>
              </a:rPr>
              <a:t>Responding to Challenges</a:t>
            </a:r>
            <a:endParaRPr>
              <a:solidFill>
                <a:srgbClr val="FFFF00"/>
              </a:solidFill>
              <a:latin typeface="Century Gothic"/>
              <a:ea typeface="Century Gothic"/>
              <a:cs typeface="Century Gothic"/>
              <a:sym typeface="Century Gothic"/>
            </a:endParaRPr>
          </a:p>
          <a:p>
            <a:pPr indent="0" lvl="0" marL="0" rtl="0" algn="ctr">
              <a:spcBef>
                <a:spcPts val="0"/>
              </a:spcBef>
              <a:spcAft>
                <a:spcPts val="0"/>
              </a:spcAft>
              <a:buClr>
                <a:srgbClr val="FFFF00"/>
              </a:buClr>
              <a:buSzPts val="4400"/>
              <a:buFont typeface="Century Gothic"/>
              <a:buNone/>
            </a:pPr>
            <a:r>
              <a:rPr lang="en">
                <a:latin typeface="Century Gothic"/>
                <a:ea typeface="Century Gothic"/>
                <a:cs typeface="Century Gothic"/>
                <a:sym typeface="Century Gothic"/>
              </a:rPr>
              <a:t>Employ “Yes, And…”</a:t>
            </a:r>
            <a:br>
              <a:rPr lang="en">
                <a:solidFill>
                  <a:srgbClr val="FFFF00"/>
                </a:solidFill>
                <a:latin typeface="Century Gothic"/>
                <a:ea typeface="Century Gothic"/>
                <a:cs typeface="Century Gothic"/>
                <a:sym typeface="Century Gothic"/>
              </a:rPr>
            </a:br>
            <a:endParaRPr>
              <a:solidFill>
                <a:srgbClr val="FFFF00"/>
              </a:solidFill>
              <a:latin typeface="Century Gothic"/>
              <a:ea typeface="Century Gothic"/>
              <a:cs typeface="Century Gothic"/>
              <a:sym typeface="Century Gothic"/>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87"/>
          <p:cNvSpPr/>
          <p:nvPr/>
        </p:nvSpPr>
        <p:spPr>
          <a:xfrm>
            <a:off x="283950" y="1496450"/>
            <a:ext cx="8340600" cy="3304200"/>
          </a:xfrm>
          <a:prstGeom prst="roundRect">
            <a:avLst>
              <a:gd fmla="val 12542" name="adj"/>
            </a:avLst>
          </a:prstGeom>
          <a:solidFill>
            <a:srgbClr val="1155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87"/>
          <p:cNvSpPr txBox="1"/>
          <p:nvPr>
            <p:ph idx="1" type="body"/>
          </p:nvPr>
        </p:nvSpPr>
        <p:spPr>
          <a:xfrm>
            <a:off x="370500" y="1174250"/>
            <a:ext cx="8167500" cy="3626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b="1" sz="2200">
              <a:solidFill>
                <a:schemeClr val="dk1"/>
              </a:solidFill>
              <a:highlight>
                <a:srgbClr val="0000FF"/>
              </a:highlight>
              <a:latin typeface="Century Gothic"/>
              <a:ea typeface="Century Gothic"/>
              <a:cs typeface="Century Gothic"/>
              <a:sym typeface="Century Gothic"/>
            </a:endParaRPr>
          </a:p>
          <a:p>
            <a:pPr indent="0" lvl="0" marL="0" rtl="0" algn="l">
              <a:lnSpc>
                <a:spcPct val="100000"/>
              </a:lnSpc>
              <a:spcBef>
                <a:spcPts val="1000"/>
              </a:spcBef>
              <a:spcAft>
                <a:spcPts val="0"/>
              </a:spcAft>
              <a:buNone/>
            </a:pPr>
            <a:r>
              <a:rPr b="1" lang="en" sz="2600">
                <a:solidFill>
                  <a:schemeClr val="lt2"/>
                </a:solidFill>
                <a:highlight>
                  <a:srgbClr val="000000"/>
                </a:highlight>
                <a:latin typeface="Century Gothic"/>
                <a:ea typeface="Century Gothic"/>
                <a:cs typeface="Century Gothic"/>
                <a:sym typeface="Century Gothic"/>
              </a:rPr>
              <a:t>EXAMPLE:</a:t>
            </a:r>
            <a:r>
              <a:rPr b="1" lang="en" sz="2600">
                <a:solidFill>
                  <a:schemeClr val="lt2"/>
                </a:solidFill>
                <a:latin typeface="Century Gothic"/>
                <a:ea typeface="Century Gothic"/>
                <a:cs typeface="Century Gothic"/>
                <a:sym typeface="Century Gothic"/>
              </a:rPr>
              <a:t> </a:t>
            </a:r>
            <a:r>
              <a:rPr b="1" lang="en" sz="2100">
                <a:solidFill>
                  <a:srgbClr val="FFF2CC"/>
                </a:solidFill>
                <a:latin typeface="Century Gothic"/>
                <a:ea typeface="Century Gothic"/>
                <a:cs typeface="Century Gothic"/>
                <a:sym typeface="Century Gothic"/>
              </a:rPr>
              <a:t>Well, I don’t think anyone’s kids should read these books because their pornographic.</a:t>
            </a:r>
            <a:endParaRPr b="1" sz="2100">
              <a:solidFill>
                <a:srgbClr val="FFF2CC"/>
              </a:solidFill>
              <a:latin typeface="Century Gothic"/>
              <a:ea typeface="Century Gothic"/>
              <a:cs typeface="Century Gothic"/>
              <a:sym typeface="Century Gothic"/>
            </a:endParaRPr>
          </a:p>
          <a:p>
            <a:pPr indent="-279400" lvl="0" marL="342900" rtl="0" algn="l">
              <a:lnSpc>
                <a:spcPct val="100000"/>
              </a:lnSpc>
              <a:spcBef>
                <a:spcPts val="1000"/>
              </a:spcBef>
              <a:spcAft>
                <a:spcPts val="0"/>
              </a:spcAft>
              <a:buClr>
                <a:schemeClr val="lt2"/>
              </a:buClr>
              <a:buSzPts val="2600"/>
              <a:buFont typeface="Century Gothic"/>
              <a:buChar char="●"/>
            </a:pPr>
            <a:r>
              <a:rPr lang="en" sz="2100">
                <a:solidFill>
                  <a:schemeClr val="lt2"/>
                </a:solidFill>
                <a:latin typeface="Century Gothic"/>
                <a:ea typeface="Century Gothic"/>
                <a:cs typeface="Century Gothic"/>
                <a:sym typeface="Century Gothic"/>
              </a:rPr>
              <a:t>I understand that you think these books are not appropriate for your children and can help you make acceptable selections for your child. And we extend that same respect for parental oversight to all parents, who can determine the guidance and level of freedom they want to give their children when choosing what to read.”</a:t>
            </a:r>
            <a:br>
              <a:rPr lang="en" sz="2600">
                <a:solidFill>
                  <a:schemeClr val="lt2"/>
                </a:solidFill>
                <a:latin typeface="Century Gothic"/>
                <a:ea typeface="Century Gothic"/>
                <a:cs typeface="Century Gothic"/>
                <a:sym typeface="Century Gothic"/>
              </a:rPr>
            </a:br>
            <a:endParaRPr sz="2600">
              <a:solidFill>
                <a:schemeClr val="lt2"/>
              </a:solidFill>
              <a:latin typeface="Century Gothic"/>
              <a:ea typeface="Century Gothic"/>
              <a:cs typeface="Century Gothic"/>
              <a:sym typeface="Century Gothic"/>
            </a:endParaRPr>
          </a:p>
        </p:txBody>
      </p:sp>
      <p:sp>
        <p:nvSpPr>
          <p:cNvPr id="560" name="Google Shape;560;p87"/>
          <p:cNvSpPr txBox="1"/>
          <p:nvPr>
            <p:ph type="title"/>
          </p:nvPr>
        </p:nvSpPr>
        <p:spPr>
          <a:xfrm>
            <a:off x="457200" y="316775"/>
            <a:ext cx="8229600" cy="857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FFFF00"/>
              </a:buClr>
              <a:buSzPts val="4400"/>
              <a:buFont typeface="Century Gothic"/>
              <a:buNone/>
            </a:pPr>
            <a:r>
              <a:rPr lang="en">
                <a:solidFill>
                  <a:srgbClr val="FFFF00"/>
                </a:solidFill>
                <a:latin typeface="Century Gothic"/>
                <a:ea typeface="Century Gothic"/>
                <a:cs typeface="Century Gothic"/>
                <a:sym typeface="Century Gothic"/>
              </a:rPr>
              <a:t>Responding to Challenges</a:t>
            </a:r>
            <a:endParaRPr>
              <a:solidFill>
                <a:srgbClr val="FFFF00"/>
              </a:solidFill>
              <a:latin typeface="Century Gothic"/>
              <a:ea typeface="Century Gothic"/>
              <a:cs typeface="Century Gothic"/>
              <a:sym typeface="Century Gothic"/>
            </a:endParaRPr>
          </a:p>
          <a:p>
            <a:pPr indent="0" lvl="0" marL="0" rtl="0" algn="ctr">
              <a:spcBef>
                <a:spcPts val="0"/>
              </a:spcBef>
              <a:spcAft>
                <a:spcPts val="0"/>
              </a:spcAft>
              <a:buClr>
                <a:srgbClr val="FFFF00"/>
              </a:buClr>
              <a:buSzPts val="4400"/>
              <a:buFont typeface="Century Gothic"/>
              <a:buNone/>
            </a:pPr>
            <a:r>
              <a:rPr lang="en">
                <a:latin typeface="Century Gothic"/>
                <a:ea typeface="Century Gothic"/>
                <a:cs typeface="Century Gothic"/>
                <a:sym typeface="Century Gothic"/>
              </a:rPr>
              <a:t>Employ “Yes, And…”</a:t>
            </a:r>
            <a:br>
              <a:rPr lang="en">
                <a:solidFill>
                  <a:srgbClr val="FFFF00"/>
                </a:solidFill>
                <a:latin typeface="Century Gothic"/>
                <a:ea typeface="Century Gothic"/>
                <a:cs typeface="Century Gothic"/>
                <a:sym typeface="Century Gothic"/>
              </a:rPr>
            </a:br>
            <a:endParaRPr>
              <a:solidFill>
                <a:srgbClr val="FFFF00"/>
              </a:solidFill>
              <a:latin typeface="Century Gothic"/>
              <a:ea typeface="Century Gothic"/>
              <a:cs typeface="Century Gothic"/>
              <a:sym typeface="Century Gothic"/>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34"/>
          <p:cNvSpPr txBox="1"/>
          <p:nvPr>
            <p:ph idx="1" type="body"/>
          </p:nvPr>
        </p:nvSpPr>
        <p:spPr>
          <a:xfrm>
            <a:off x="235800" y="1320100"/>
            <a:ext cx="8369700" cy="3491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900">
                <a:solidFill>
                  <a:schemeClr val="dk1"/>
                </a:solidFill>
                <a:latin typeface="Century Gothic"/>
                <a:ea typeface="Century Gothic"/>
                <a:cs typeface="Century Gothic"/>
                <a:sym typeface="Century Gothic"/>
              </a:rPr>
              <a:t>Attendees will learn practical ways to navigate in our increasingly polarized political environment, using policy and effective messaging to inoculate and defend against the well-organized national wave of book-banning</a:t>
            </a:r>
            <a:endParaRPr sz="2900">
              <a:solidFill>
                <a:schemeClr val="dk1"/>
              </a:solidFill>
              <a:latin typeface="Century Gothic"/>
              <a:ea typeface="Century Gothic"/>
              <a:cs typeface="Century Gothic"/>
              <a:sym typeface="Century Gothic"/>
            </a:endParaRPr>
          </a:p>
          <a:p>
            <a:pPr indent="0" lvl="0" marL="0" rtl="0" algn="l">
              <a:lnSpc>
                <a:spcPct val="100000"/>
              </a:lnSpc>
              <a:spcBef>
                <a:spcPts val="1000"/>
              </a:spcBef>
              <a:spcAft>
                <a:spcPts val="1000"/>
              </a:spcAft>
              <a:buNone/>
            </a:pPr>
            <a:r>
              <a:t/>
            </a:r>
            <a:endParaRPr sz="2100">
              <a:solidFill>
                <a:schemeClr val="lt2"/>
              </a:solidFill>
              <a:latin typeface="Century Gothic"/>
              <a:ea typeface="Century Gothic"/>
              <a:cs typeface="Century Gothic"/>
              <a:sym typeface="Century Gothic"/>
            </a:endParaRPr>
          </a:p>
        </p:txBody>
      </p:sp>
      <p:sp>
        <p:nvSpPr>
          <p:cNvPr id="161" name="Google Shape;161;p34"/>
          <p:cNvSpPr txBox="1"/>
          <p:nvPr>
            <p:ph idx="1" type="body"/>
          </p:nvPr>
        </p:nvSpPr>
        <p:spPr>
          <a:xfrm>
            <a:off x="431425" y="273325"/>
            <a:ext cx="8520600" cy="1812000"/>
          </a:xfrm>
          <a:prstGeom prst="rect">
            <a:avLst/>
          </a:prstGeom>
        </p:spPr>
        <p:txBody>
          <a:bodyPr anchorCtr="0" anchor="t" bIns="91425" lIns="91425" spcFirstLastPara="1" rIns="91425" wrap="square" tIns="91425">
            <a:normAutofit/>
          </a:bodyPr>
          <a:lstStyle/>
          <a:p>
            <a:pPr indent="0" lvl="0" marL="0" rtl="0" algn="ctr">
              <a:lnSpc>
                <a:spcPct val="100000"/>
              </a:lnSpc>
              <a:spcBef>
                <a:spcPts val="0"/>
              </a:spcBef>
              <a:spcAft>
                <a:spcPts val="1000"/>
              </a:spcAft>
              <a:buNone/>
            </a:pPr>
            <a:r>
              <a:rPr b="1" lang="en" sz="4800">
                <a:solidFill>
                  <a:srgbClr val="FFFF00"/>
                </a:solidFill>
                <a:latin typeface="Century Gothic"/>
                <a:ea typeface="Century Gothic"/>
                <a:cs typeface="Century Gothic"/>
                <a:sym typeface="Century Gothic"/>
              </a:rPr>
              <a:t>OBJECTIVES</a:t>
            </a:r>
            <a:endParaRPr b="1" sz="4800">
              <a:solidFill>
                <a:srgbClr val="FFFF00"/>
              </a:solidFill>
              <a:latin typeface="Century Gothic"/>
              <a:ea typeface="Century Gothic"/>
              <a:cs typeface="Century Gothic"/>
              <a:sym typeface="Century Gothic"/>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88"/>
          <p:cNvSpPr/>
          <p:nvPr/>
        </p:nvSpPr>
        <p:spPr>
          <a:xfrm>
            <a:off x="283950" y="1496450"/>
            <a:ext cx="8340600" cy="3304200"/>
          </a:xfrm>
          <a:prstGeom prst="roundRect">
            <a:avLst>
              <a:gd fmla="val 12542" name="adj"/>
            </a:avLst>
          </a:prstGeom>
          <a:solidFill>
            <a:srgbClr val="1155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88"/>
          <p:cNvSpPr txBox="1"/>
          <p:nvPr>
            <p:ph idx="1" type="body"/>
          </p:nvPr>
        </p:nvSpPr>
        <p:spPr>
          <a:xfrm>
            <a:off x="370500" y="1174250"/>
            <a:ext cx="8167500" cy="3626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b="1" sz="2200">
              <a:solidFill>
                <a:schemeClr val="dk1"/>
              </a:solidFill>
              <a:highlight>
                <a:srgbClr val="0000FF"/>
              </a:highlight>
              <a:latin typeface="Century Gothic"/>
              <a:ea typeface="Century Gothic"/>
              <a:cs typeface="Century Gothic"/>
              <a:sym typeface="Century Gothic"/>
            </a:endParaRPr>
          </a:p>
          <a:p>
            <a:pPr indent="0" lvl="0" marL="0" rtl="0" algn="l">
              <a:lnSpc>
                <a:spcPct val="100000"/>
              </a:lnSpc>
              <a:spcBef>
                <a:spcPts val="1000"/>
              </a:spcBef>
              <a:spcAft>
                <a:spcPts val="0"/>
              </a:spcAft>
              <a:buNone/>
            </a:pPr>
            <a:r>
              <a:rPr b="1" lang="en" sz="2600">
                <a:solidFill>
                  <a:schemeClr val="lt2"/>
                </a:solidFill>
                <a:highlight>
                  <a:srgbClr val="000000"/>
                </a:highlight>
                <a:latin typeface="Century Gothic"/>
                <a:ea typeface="Century Gothic"/>
                <a:cs typeface="Century Gothic"/>
                <a:sym typeface="Century Gothic"/>
              </a:rPr>
              <a:t>EXAMPLE:</a:t>
            </a:r>
            <a:r>
              <a:rPr b="1" lang="en" sz="2600">
                <a:solidFill>
                  <a:schemeClr val="lt2"/>
                </a:solidFill>
                <a:latin typeface="Century Gothic"/>
                <a:ea typeface="Century Gothic"/>
                <a:cs typeface="Century Gothic"/>
                <a:sym typeface="Century Gothic"/>
              </a:rPr>
              <a:t> </a:t>
            </a:r>
            <a:r>
              <a:rPr b="1" lang="en" sz="2100">
                <a:solidFill>
                  <a:srgbClr val="FFF2CC"/>
                </a:solidFill>
                <a:latin typeface="Century Gothic"/>
                <a:ea typeface="Century Gothic"/>
                <a:cs typeface="Century Gothic"/>
                <a:sym typeface="Century Gothic"/>
              </a:rPr>
              <a:t>These books are obscene and pornographic.</a:t>
            </a:r>
            <a:endParaRPr b="1" sz="2100">
              <a:solidFill>
                <a:srgbClr val="FFF2CC"/>
              </a:solidFill>
              <a:latin typeface="Century Gothic"/>
              <a:ea typeface="Century Gothic"/>
              <a:cs typeface="Century Gothic"/>
              <a:sym typeface="Century Gothic"/>
            </a:endParaRPr>
          </a:p>
          <a:p>
            <a:pPr indent="-279400" lvl="0" marL="342900" rtl="0" algn="l">
              <a:lnSpc>
                <a:spcPct val="100000"/>
              </a:lnSpc>
              <a:spcBef>
                <a:spcPts val="1000"/>
              </a:spcBef>
              <a:spcAft>
                <a:spcPts val="0"/>
              </a:spcAft>
              <a:buClr>
                <a:schemeClr val="lt2"/>
              </a:buClr>
              <a:buSzPts val="2600"/>
              <a:buFont typeface="Century Gothic"/>
              <a:buChar char="●"/>
            </a:pPr>
            <a:r>
              <a:rPr lang="en" sz="2100">
                <a:solidFill>
                  <a:schemeClr val="lt2"/>
                </a:solidFill>
                <a:latin typeface="Century Gothic"/>
                <a:ea typeface="Century Gothic"/>
                <a:cs typeface="Century Gothic"/>
                <a:sym typeface="Century Gothic"/>
              </a:rPr>
              <a:t>I’m hearing that you don’t like the content of these books. I want to assure you that we don’t purchase materials from any publishers that publish materials that meet our state’s definitions of obscenity or pornography. I’m happy to help you find books that are more aligned with your interests and values.</a:t>
            </a:r>
            <a:br>
              <a:rPr lang="en" sz="2600">
                <a:solidFill>
                  <a:schemeClr val="lt2"/>
                </a:solidFill>
                <a:latin typeface="Century Gothic"/>
                <a:ea typeface="Century Gothic"/>
                <a:cs typeface="Century Gothic"/>
                <a:sym typeface="Century Gothic"/>
              </a:rPr>
            </a:br>
            <a:endParaRPr sz="2600">
              <a:solidFill>
                <a:schemeClr val="lt2"/>
              </a:solidFill>
              <a:latin typeface="Century Gothic"/>
              <a:ea typeface="Century Gothic"/>
              <a:cs typeface="Century Gothic"/>
              <a:sym typeface="Century Gothic"/>
            </a:endParaRPr>
          </a:p>
        </p:txBody>
      </p:sp>
      <p:sp>
        <p:nvSpPr>
          <p:cNvPr id="567" name="Google Shape;567;p88"/>
          <p:cNvSpPr txBox="1"/>
          <p:nvPr>
            <p:ph type="title"/>
          </p:nvPr>
        </p:nvSpPr>
        <p:spPr>
          <a:xfrm>
            <a:off x="457200" y="316775"/>
            <a:ext cx="8229600" cy="8574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FFFF00"/>
              </a:buClr>
              <a:buSzPts val="4400"/>
              <a:buFont typeface="Century Gothic"/>
              <a:buNone/>
            </a:pPr>
            <a:r>
              <a:rPr lang="en">
                <a:solidFill>
                  <a:srgbClr val="FFFF00"/>
                </a:solidFill>
                <a:latin typeface="Century Gothic"/>
                <a:ea typeface="Century Gothic"/>
                <a:cs typeface="Century Gothic"/>
                <a:sym typeface="Century Gothic"/>
              </a:rPr>
              <a:t>Responding to Challenges</a:t>
            </a:r>
            <a:endParaRPr>
              <a:solidFill>
                <a:srgbClr val="FFFF00"/>
              </a:solidFill>
              <a:latin typeface="Century Gothic"/>
              <a:ea typeface="Century Gothic"/>
              <a:cs typeface="Century Gothic"/>
              <a:sym typeface="Century Gothic"/>
            </a:endParaRPr>
          </a:p>
          <a:p>
            <a:pPr indent="0" lvl="0" marL="0" rtl="0" algn="ctr">
              <a:spcBef>
                <a:spcPts val="0"/>
              </a:spcBef>
              <a:spcAft>
                <a:spcPts val="0"/>
              </a:spcAft>
              <a:buClr>
                <a:srgbClr val="FFFF00"/>
              </a:buClr>
              <a:buSzPts val="4400"/>
              <a:buFont typeface="Century Gothic"/>
              <a:buNone/>
            </a:pPr>
            <a:r>
              <a:rPr lang="en">
                <a:latin typeface="Century Gothic"/>
                <a:ea typeface="Century Gothic"/>
                <a:cs typeface="Century Gothic"/>
                <a:sym typeface="Century Gothic"/>
              </a:rPr>
              <a:t>Employ “Yes, And…”</a:t>
            </a:r>
            <a:br>
              <a:rPr lang="en">
                <a:solidFill>
                  <a:srgbClr val="FFFF00"/>
                </a:solidFill>
                <a:latin typeface="Century Gothic"/>
                <a:ea typeface="Century Gothic"/>
                <a:cs typeface="Century Gothic"/>
                <a:sym typeface="Century Gothic"/>
              </a:rPr>
            </a:br>
            <a:endParaRPr>
              <a:solidFill>
                <a:srgbClr val="FFFF00"/>
              </a:solidFill>
              <a:latin typeface="Century Gothic"/>
              <a:ea typeface="Century Gothic"/>
              <a:cs typeface="Century Gothic"/>
              <a:sym typeface="Century Gothic"/>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p89"/>
          <p:cNvSpPr txBox="1"/>
          <p:nvPr/>
        </p:nvSpPr>
        <p:spPr>
          <a:xfrm>
            <a:off x="0" y="1761250"/>
            <a:ext cx="9144000" cy="1354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800">
                <a:solidFill>
                  <a:srgbClr val="FFFF00"/>
                </a:solidFill>
                <a:latin typeface="Century Gothic"/>
                <a:ea typeface="Century Gothic"/>
                <a:cs typeface="Century Gothic"/>
                <a:sym typeface="Century Gothic"/>
              </a:rPr>
              <a:t>Effective Messaging</a:t>
            </a:r>
            <a:endParaRPr sz="3800">
              <a:solidFill>
                <a:srgbClr val="FFFF00"/>
              </a:solidFill>
              <a:latin typeface="Century Gothic"/>
              <a:ea typeface="Century Gothic"/>
              <a:cs typeface="Century Gothic"/>
              <a:sym typeface="Century Gothic"/>
            </a:endParaRPr>
          </a:p>
          <a:p>
            <a:pPr indent="0" lvl="0" marL="0" rtl="0" algn="ctr">
              <a:spcBef>
                <a:spcPts val="0"/>
              </a:spcBef>
              <a:spcAft>
                <a:spcPts val="0"/>
              </a:spcAft>
              <a:buNone/>
            </a:pPr>
            <a:r>
              <a:rPr lang="en" sz="3800">
                <a:solidFill>
                  <a:schemeClr val="accent4"/>
                </a:solidFill>
                <a:latin typeface="Century Gothic"/>
                <a:ea typeface="Century Gothic"/>
                <a:cs typeface="Century Gothic"/>
                <a:sym typeface="Century Gothic"/>
              </a:rPr>
              <a:t>Techniques for Advocacy</a:t>
            </a:r>
            <a:endParaRPr sz="3800">
              <a:solidFill>
                <a:schemeClr val="accent4"/>
              </a:solidFill>
              <a:latin typeface="Century Gothic"/>
              <a:ea typeface="Century Gothic"/>
              <a:cs typeface="Century Gothic"/>
              <a:sym typeface="Century Gothic"/>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6" name="Shape 576"/>
        <p:cNvGrpSpPr/>
        <p:nvPr/>
      </p:nvGrpSpPr>
      <p:grpSpPr>
        <a:xfrm>
          <a:off x="0" y="0"/>
          <a:ext cx="0" cy="0"/>
          <a:chOff x="0" y="0"/>
          <a:chExt cx="0" cy="0"/>
        </a:xfrm>
      </p:grpSpPr>
      <p:sp>
        <p:nvSpPr>
          <p:cNvPr id="577" name="Google Shape;577;p90"/>
          <p:cNvSpPr txBox="1"/>
          <p:nvPr>
            <p:ph type="title"/>
          </p:nvPr>
        </p:nvSpPr>
        <p:spPr>
          <a:xfrm>
            <a:off x="311700" y="25800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720">
                <a:solidFill>
                  <a:srgbClr val="FFFF00"/>
                </a:solidFill>
                <a:latin typeface="Century Gothic"/>
                <a:ea typeface="Century Gothic"/>
                <a:cs typeface="Century Gothic"/>
                <a:sym typeface="Century Gothic"/>
              </a:rPr>
              <a:t>Developing Effective Messaging</a:t>
            </a:r>
            <a:endParaRPr sz="2720">
              <a:solidFill>
                <a:srgbClr val="FFFF00"/>
              </a:solidFill>
              <a:latin typeface="Century Gothic"/>
              <a:ea typeface="Century Gothic"/>
              <a:cs typeface="Century Gothic"/>
              <a:sym typeface="Century Gothic"/>
            </a:endParaRPr>
          </a:p>
        </p:txBody>
      </p:sp>
      <p:sp>
        <p:nvSpPr>
          <p:cNvPr id="578" name="Google Shape;578;p90"/>
          <p:cNvSpPr txBox="1"/>
          <p:nvPr>
            <p:ph idx="1" type="body"/>
          </p:nvPr>
        </p:nvSpPr>
        <p:spPr>
          <a:xfrm>
            <a:off x="311700" y="678950"/>
            <a:ext cx="8520600" cy="3892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3500">
                <a:solidFill>
                  <a:schemeClr val="dk1"/>
                </a:solidFill>
                <a:latin typeface="Century Gothic"/>
                <a:ea typeface="Century Gothic"/>
                <a:cs typeface="Century Gothic"/>
                <a:sym typeface="Century Gothic"/>
              </a:rPr>
              <a:t>27 - 9 - 3</a:t>
            </a:r>
            <a:endParaRPr sz="3500">
              <a:solidFill>
                <a:schemeClr val="dk1"/>
              </a:solidFill>
              <a:latin typeface="Century Gothic"/>
              <a:ea typeface="Century Gothic"/>
              <a:cs typeface="Century Gothic"/>
              <a:sym typeface="Century Gothic"/>
            </a:endParaRPr>
          </a:p>
          <a:p>
            <a:pPr indent="0" lvl="0" marL="0" rtl="0" algn="ctr">
              <a:spcBef>
                <a:spcPts val="1200"/>
              </a:spcBef>
              <a:spcAft>
                <a:spcPts val="1200"/>
              </a:spcAft>
              <a:buNone/>
            </a:pPr>
            <a:r>
              <a:t/>
            </a:r>
            <a:endParaRPr sz="3500">
              <a:solidFill>
                <a:schemeClr val="dk1"/>
              </a:solidFill>
              <a:latin typeface="Century Gothic"/>
              <a:ea typeface="Century Gothic"/>
              <a:cs typeface="Century Gothic"/>
              <a:sym typeface="Century Gothic"/>
            </a:endParaRPr>
          </a:p>
        </p:txBody>
      </p:sp>
      <p:pic>
        <p:nvPicPr>
          <p:cNvPr id="579" name="Google Shape;579;p90"/>
          <p:cNvPicPr preferRelativeResize="0"/>
          <p:nvPr/>
        </p:nvPicPr>
        <p:blipFill>
          <a:blip r:embed="rId3">
            <a:alphaModFix/>
          </a:blip>
          <a:stretch>
            <a:fillRect/>
          </a:stretch>
        </p:blipFill>
        <p:spPr>
          <a:xfrm>
            <a:off x="2113425" y="1363050"/>
            <a:ext cx="4917149" cy="3686950"/>
          </a:xfrm>
          <a:prstGeom prst="rect">
            <a:avLst/>
          </a:prstGeom>
          <a:noFill/>
          <a:ln>
            <a:noFill/>
          </a:ln>
        </p:spPr>
      </p:pic>
      <p:sp>
        <p:nvSpPr>
          <p:cNvPr id="580" name="Google Shape;580;p90"/>
          <p:cNvSpPr/>
          <p:nvPr/>
        </p:nvSpPr>
        <p:spPr>
          <a:xfrm>
            <a:off x="5286125" y="4799825"/>
            <a:ext cx="1835400" cy="343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91"/>
          <p:cNvSpPr/>
          <p:nvPr/>
        </p:nvSpPr>
        <p:spPr>
          <a:xfrm>
            <a:off x="550875" y="1199375"/>
            <a:ext cx="8156400" cy="3216900"/>
          </a:xfrm>
          <a:prstGeom prst="roundRect">
            <a:avLst>
              <a:gd fmla="val 16667" name="adj"/>
            </a:avLst>
          </a:prstGeom>
          <a:solidFill>
            <a:srgbClr val="1155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91"/>
          <p:cNvSpPr txBox="1"/>
          <p:nvPr/>
        </p:nvSpPr>
        <p:spPr>
          <a:xfrm>
            <a:off x="550975" y="713800"/>
            <a:ext cx="8156400" cy="395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chemeClr val="dk1"/>
                </a:solidFill>
                <a:latin typeface="Century Gothic"/>
                <a:ea typeface="Century Gothic"/>
                <a:cs typeface="Century Gothic"/>
                <a:sym typeface="Century Gothic"/>
              </a:rPr>
              <a:t>EXAMPLE</a:t>
            </a:r>
            <a:br>
              <a:rPr lang="en" sz="2400">
                <a:solidFill>
                  <a:schemeClr val="dk1"/>
                </a:solidFill>
                <a:latin typeface="Century Gothic"/>
                <a:ea typeface="Century Gothic"/>
                <a:cs typeface="Century Gothic"/>
                <a:sym typeface="Century Gothic"/>
              </a:rPr>
            </a:br>
            <a:endParaRPr sz="2400">
              <a:solidFill>
                <a:schemeClr val="dk1"/>
              </a:solidFill>
              <a:latin typeface="Century Gothic"/>
              <a:ea typeface="Century Gothic"/>
              <a:cs typeface="Century Gothic"/>
              <a:sym typeface="Century Gothic"/>
            </a:endParaRPr>
          </a:p>
          <a:p>
            <a:pPr indent="0" lvl="0" marL="0" rtl="0" algn="ctr">
              <a:spcBef>
                <a:spcPts val="0"/>
              </a:spcBef>
              <a:spcAft>
                <a:spcPts val="0"/>
              </a:spcAft>
              <a:buNone/>
            </a:pPr>
            <a:r>
              <a:rPr lang="en" sz="2500">
                <a:solidFill>
                  <a:schemeClr val="dk1"/>
                </a:solidFill>
                <a:highlight>
                  <a:srgbClr val="073763"/>
                </a:highlight>
                <a:latin typeface="Century Gothic"/>
                <a:ea typeface="Century Gothic"/>
                <a:cs typeface="Century Gothic"/>
                <a:sym typeface="Century Gothic"/>
              </a:rPr>
              <a:t>Students are struggling</a:t>
            </a:r>
            <a:r>
              <a:rPr lang="en" sz="2500">
                <a:solidFill>
                  <a:schemeClr val="dk1"/>
                </a:solidFill>
                <a:latin typeface="Century Gothic"/>
                <a:ea typeface="Century Gothic"/>
                <a:cs typeface="Century Gothic"/>
                <a:sym typeface="Century Gothic"/>
              </a:rPr>
              <a:t> with school</a:t>
            </a:r>
            <a:br>
              <a:rPr lang="en" sz="2500">
                <a:solidFill>
                  <a:schemeClr val="dk1"/>
                </a:solidFill>
                <a:latin typeface="Century Gothic"/>
                <a:ea typeface="Century Gothic"/>
                <a:cs typeface="Century Gothic"/>
                <a:sym typeface="Century Gothic"/>
              </a:rPr>
            </a:br>
            <a:r>
              <a:rPr lang="en" sz="2500">
                <a:solidFill>
                  <a:schemeClr val="dk1"/>
                </a:solidFill>
                <a:latin typeface="Century Gothic"/>
                <a:ea typeface="Century Gothic"/>
                <a:cs typeface="Century Gothic"/>
                <a:sym typeface="Century Gothic"/>
              </a:rPr>
              <a:t> </a:t>
            </a:r>
            <a:endParaRPr sz="2500">
              <a:solidFill>
                <a:schemeClr val="dk1"/>
              </a:solidFill>
              <a:latin typeface="Century Gothic"/>
              <a:ea typeface="Century Gothic"/>
              <a:cs typeface="Century Gothic"/>
              <a:sym typeface="Century Gothic"/>
            </a:endParaRPr>
          </a:p>
          <a:p>
            <a:pPr indent="0" lvl="0" marL="0" rtl="0" algn="ctr">
              <a:spcBef>
                <a:spcPts val="0"/>
              </a:spcBef>
              <a:spcAft>
                <a:spcPts val="0"/>
              </a:spcAft>
              <a:buNone/>
            </a:pPr>
            <a:r>
              <a:rPr lang="en" sz="2500">
                <a:solidFill>
                  <a:schemeClr val="dk1"/>
                </a:solidFill>
                <a:latin typeface="Century Gothic"/>
                <a:ea typeface="Century Gothic"/>
                <a:cs typeface="Century Gothic"/>
                <a:sym typeface="Century Gothic"/>
              </a:rPr>
              <a:t>The </a:t>
            </a:r>
            <a:r>
              <a:rPr lang="en" sz="2500">
                <a:solidFill>
                  <a:schemeClr val="dk1"/>
                </a:solidFill>
                <a:highlight>
                  <a:srgbClr val="073763"/>
                </a:highlight>
                <a:latin typeface="Century Gothic"/>
                <a:ea typeface="Century Gothic"/>
                <a:cs typeface="Century Gothic"/>
                <a:sym typeface="Century Gothic"/>
              </a:rPr>
              <a:t>library is helping</a:t>
            </a:r>
            <a:r>
              <a:rPr lang="en" sz="2500">
                <a:solidFill>
                  <a:schemeClr val="dk1"/>
                </a:solidFill>
                <a:latin typeface="Century Gothic"/>
                <a:ea typeface="Century Gothic"/>
                <a:cs typeface="Century Gothic"/>
                <a:sym typeface="Century Gothic"/>
              </a:rPr>
              <a:t> our kids from slipping </a:t>
            </a:r>
            <a:endParaRPr sz="2500">
              <a:solidFill>
                <a:schemeClr val="dk1"/>
              </a:solidFill>
              <a:latin typeface="Century Gothic"/>
              <a:ea typeface="Century Gothic"/>
              <a:cs typeface="Century Gothic"/>
              <a:sym typeface="Century Gothic"/>
            </a:endParaRPr>
          </a:p>
          <a:p>
            <a:pPr indent="0" lvl="0" marL="0" rtl="0" algn="ctr">
              <a:spcBef>
                <a:spcPts val="0"/>
              </a:spcBef>
              <a:spcAft>
                <a:spcPts val="0"/>
              </a:spcAft>
              <a:buNone/>
            </a:pPr>
            <a:r>
              <a:rPr lang="en" sz="2500">
                <a:solidFill>
                  <a:schemeClr val="dk1"/>
                </a:solidFill>
                <a:latin typeface="Century Gothic"/>
                <a:ea typeface="Century Gothic"/>
                <a:cs typeface="Century Gothic"/>
                <a:sym typeface="Century Gothic"/>
              </a:rPr>
              <a:t>through the cracks</a:t>
            </a:r>
            <a:endParaRPr sz="2500">
              <a:solidFill>
                <a:schemeClr val="dk1"/>
              </a:solidFill>
              <a:latin typeface="Century Gothic"/>
              <a:ea typeface="Century Gothic"/>
              <a:cs typeface="Century Gothic"/>
              <a:sym typeface="Century Gothic"/>
            </a:endParaRPr>
          </a:p>
          <a:p>
            <a:pPr indent="0" lvl="0" marL="0" rtl="0" algn="ctr">
              <a:spcBef>
                <a:spcPts val="0"/>
              </a:spcBef>
              <a:spcAft>
                <a:spcPts val="0"/>
              </a:spcAft>
              <a:buNone/>
            </a:pPr>
            <a:r>
              <a:t/>
            </a:r>
            <a:endParaRPr sz="2500">
              <a:solidFill>
                <a:schemeClr val="dk1"/>
              </a:solidFill>
              <a:latin typeface="Century Gothic"/>
              <a:ea typeface="Century Gothic"/>
              <a:cs typeface="Century Gothic"/>
              <a:sym typeface="Century Gothic"/>
            </a:endParaRPr>
          </a:p>
          <a:p>
            <a:pPr indent="0" lvl="0" marL="0" rtl="0" algn="ctr">
              <a:spcBef>
                <a:spcPts val="0"/>
              </a:spcBef>
              <a:spcAft>
                <a:spcPts val="0"/>
              </a:spcAft>
              <a:buNone/>
            </a:pPr>
            <a:r>
              <a:rPr lang="en" sz="2500">
                <a:solidFill>
                  <a:schemeClr val="dk1"/>
                </a:solidFill>
                <a:latin typeface="Century Gothic"/>
                <a:ea typeface="Century Gothic"/>
                <a:cs typeface="Century Gothic"/>
                <a:sym typeface="Century Gothic"/>
              </a:rPr>
              <a:t>My staff and I are </a:t>
            </a:r>
            <a:r>
              <a:rPr lang="en" sz="2500">
                <a:solidFill>
                  <a:schemeClr val="dk1"/>
                </a:solidFill>
                <a:highlight>
                  <a:srgbClr val="073763"/>
                </a:highlight>
                <a:latin typeface="Century Gothic"/>
                <a:ea typeface="Century Gothic"/>
                <a:cs typeface="Century Gothic"/>
                <a:sym typeface="Century Gothic"/>
              </a:rPr>
              <a:t>deeply committed to supporting</a:t>
            </a:r>
            <a:r>
              <a:rPr lang="en" sz="2500">
                <a:solidFill>
                  <a:schemeClr val="dk1"/>
                </a:solidFill>
                <a:latin typeface="Century Gothic"/>
                <a:ea typeface="Century Gothic"/>
                <a:cs typeface="Century Gothic"/>
                <a:sym typeface="Century Gothic"/>
              </a:rPr>
              <a:t> </a:t>
            </a:r>
            <a:br>
              <a:rPr lang="en" sz="2500">
                <a:solidFill>
                  <a:schemeClr val="dk1"/>
                </a:solidFill>
                <a:latin typeface="Century Gothic"/>
                <a:ea typeface="Century Gothic"/>
                <a:cs typeface="Century Gothic"/>
                <a:sym typeface="Century Gothic"/>
              </a:rPr>
            </a:br>
            <a:r>
              <a:rPr lang="en" sz="2500">
                <a:solidFill>
                  <a:schemeClr val="dk1"/>
                </a:solidFill>
                <a:latin typeface="Century Gothic"/>
                <a:ea typeface="Century Gothic"/>
                <a:cs typeface="Century Gothic"/>
                <a:sym typeface="Century Gothic"/>
              </a:rPr>
              <a:t>kids, parents, and families.</a:t>
            </a:r>
            <a:br>
              <a:rPr lang="en" sz="2200">
                <a:solidFill>
                  <a:schemeClr val="dk1"/>
                </a:solidFill>
                <a:latin typeface="Century Gothic"/>
                <a:ea typeface="Century Gothic"/>
                <a:cs typeface="Century Gothic"/>
                <a:sym typeface="Century Gothic"/>
              </a:rPr>
            </a:br>
            <a:endParaRPr sz="2200">
              <a:solidFill>
                <a:schemeClr val="dk1"/>
              </a:solidFill>
              <a:latin typeface="Century Gothic"/>
              <a:ea typeface="Century Gothic"/>
              <a:cs typeface="Century Gothic"/>
              <a:sym typeface="Century Gothic"/>
            </a:endParaRPr>
          </a:p>
        </p:txBody>
      </p:sp>
      <p:sp>
        <p:nvSpPr>
          <p:cNvPr id="587" name="Google Shape;587;p91"/>
          <p:cNvSpPr txBox="1"/>
          <p:nvPr>
            <p:ph type="title"/>
          </p:nvPr>
        </p:nvSpPr>
        <p:spPr>
          <a:xfrm>
            <a:off x="311700" y="25800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720">
                <a:solidFill>
                  <a:srgbClr val="FFFF00"/>
                </a:solidFill>
                <a:latin typeface="Century Gothic"/>
                <a:ea typeface="Century Gothic"/>
                <a:cs typeface="Century Gothic"/>
                <a:sym typeface="Century Gothic"/>
              </a:rPr>
              <a:t>Developing Effective Messaging</a:t>
            </a:r>
            <a:endParaRPr sz="2720">
              <a:solidFill>
                <a:srgbClr val="FFFF00"/>
              </a:solidFill>
              <a:latin typeface="Century Gothic"/>
              <a:ea typeface="Century Gothic"/>
              <a:cs typeface="Century Gothic"/>
              <a:sym typeface="Century Gothic"/>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sp>
        <p:nvSpPr>
          <p:cNvPr id="592" name="Google Shape;592;p92"/>
          <p:cNvSpPr/>
          <p:nvPr/>
        </p:nvSpPr>
        <p:spPr>
          <a:xfrm>
            <a:off x="692000" y="1199375"/>
            <a:ext cx="7925700" cy="3216900"/>
          </a:xfrm>
          <a:prstGeom prst="roundRect">
            <a:avLst>
              <a:gd fmla="val 16667" name="adj"/>
            </a:avLst>
          </a:prstGeom>
          <a:solidFill>
            <a:srgbClr val="1155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92"/>
          <p:cNvSpPr txBox="1"/>
          <p:nvPr/>
        </p:nvSpPr>
        <p:spPr>
          <a:xfrm>
            <a:off x="128700" y="713800"/>
            <a:ext cx="8886600" cy="3848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chemeClr val="dk1"/>
                </a:solidFill>
                <a:latin typeface="Century Gothic"/>
                <a:ea typeface="Century Gothic"/>
                <a:cs typeface="Century Gothic"/>
                <a:sym typeface="Century Gothic"/>
              </a:rPr>
              <a:t>EXAMPLE</a:t>
            </a:r>
            <a:br>
              <a:rPr lang="en" sz="2400">
                <a:solidFill>
                  <a:schemeClr val="dk1"/>
                </a:solidFill>
                <a:latin typeface="Century Gothic"/>
                <a:ea typeface="Century Gothic"/>
                <a:cs typeface="Century Gothic"/>
                <a:sym typeface="Century Gothic"/>
              </a:rPr>
            </a:br>
            <a:endParaRPr sz="2400">
              <a:solidFill>
                <a:schemeClr val="dk1"/>
              </a:solidFill>
              <a:latin typeface="Century Gothic"/>
              <a:ea typeface="Century Gothic"/>
              <a:cs typeface="Century Gothic"/>
              <a:sym typeface="Century Gothic"/>
            </a:endParaRPr>
          </a:p>
          <a:p>
            <a:pPr indent="0" lvl="0" marL="0" rtl="0" algn="ctr">
              <a:spcBef>
                <a:spcPts val="0"/>
              </a:spcBef>
              <a:spcAft>
                <a:spcPts val="0"/>
              </a:spcAft>
              <a:buNone/>
            </a:pPr>
            <a:r>
              <a:rPr lang="en" sz="2400">
                <a:solidFill>
                  <a:schemeClr val="dk1"/>
                </a:solidFill>
                <a:latin typeface="Century Gothic"/>
                <a:ea typeface="Century Gothic"/>
                <a:cs typeface="Century Gothic"/>
                <a:sym typeface="Century Gothic"/>
              </a:rPr>
              <a:t>Our </a:t>
            </a:r>
            <a:r>
              <a:rPr lang="en" sz="2400">
                <a:solidFill>
                  <a:schemeClr val="dk1"/>
                </a:solidFill>
                <a:highlight>
                  <a:srgbClr val="073763"/>
                </a:highlight>
                <a:latin typeface="Century Gothic"/>
                <a:ea typeface="Century Gothic"/>
                <a:cs typeface="Century Gothic"/>
                <a:sym typeface="Century Gothic"/>
              </a:rPr>
              <a:t>Main Street has struggled</a:t>
            </a:r>
            <a:r>
              <a:rPr lang="en" sz="2400">
                <a:solidFill>
                  <a:schemeClr val="dk1"/>
                </a:solidFill>
                <a:latin typeface="Century Gothic"/>
                <a:ea typeface="Century Gothic"/>
                <a:cs typeface="Century Gothic"/>
                <a:sym typeface="Century Gothic"/>
              </a:rPr>
              <a:t> for years.</a:t>
            </a:r>
            <a:br>
              <a:rPr lang="en" sz="2400">
                <a:solidFill>
                  <a:schemeClr val="dk1"/>
                </a:solidFill>
                <a:latin typeface="Century Gothic"/>
                <a:ea typeface="Century Gothic"/>
                <a:cs typeface="Century Gothic"/>
                <a:sym typeface="Century Gothic"/>
              </a:rPr>
            </a:br>
            <a:r>
              <a:rPr lang="en" sz="2400">
                <a:solidFill>
                  <a:schemeClr val="dk1"/>
                </a:solidFill>
                <a:latin typeface="Century Gothic"/>
                <a:ea typeface="Century Gothic"/>
                <a:cs typeface="Century Gothic"/>
                <a:sym typeface="Century Gothic"/>
              </a:rPr>
              <a:t> </a:t>
            </a:r>
            <a:endParaRPr sz="2400">
              <a:solidFill>
                <a:schemeClr val="dk1"/>
              </a:solidFill>
              <a:latin typeface="Century Gothic"/>
              <a:ea typeface="Century Gothic"/>
              <a:cs typeface="Century Gothic"/>
              <a:sym typeface="Century Gothic"/>
            </a:endParaRPr>
          </a:p>
          <a:p>
            <a:pPr indent="0" lvl="0" marL="0" rtl="0" algn="ctr">
              <a:spcBef>
                <a:spcPts val="0"/>
              </a:spcBef>
              <a:spcAft>
                <a:spcPts val="0"/>
              </a:spcAft>
              <a:buNone/>
            </a:pPr>
            <a:r>
              <a:rPr lang="en" sz="2400">
                <a:solidFill>
                  <a:schemeClr val="dk1"/>
                </a:solidFill>
                <a:latin typeface="Century Gothic"/>
                <a:ea typeface="Century Gothic"/>
                <a:cs typeface="Century Gothic"/>
                <a:sym typeface="Century Gothic"/>
              </a:rPr>
              <a:t>When libraries are renovated and expanded </a:t>
            </a:r>
            <a:br>
              <a:rPr lang="en" sz="2400">
                <a:solidFill>
                  <a:schemeClr val="dk1"/>
                </a:solidFill>
                <a:latin typeface="Century Gothic"/>
                <a:ea typeface="Century Gothic"/>
                <a:cs typeface="Century Gothic"/>
                <a:sym typeface="Century Gothic"/>
              </a:rPr>
            </a:br>
            <a:r>
              <a:rPr lang="en" sz="2400">
                <a:solidFill>
                  <a:schemeClr val="dk1"/>
                </a:solidFill>
                <a:highlight>
                  <a:srgbClr val="073763"/>
                </a:highlight>
                <a:latin typeface="Century Gothic"/>
                <a:ea typeface="Century Gothic"/>
                <a:cs typeface="Century Gothic"/>
                <a:sym typeface="Century Gothic"/>
              </a:rPr>
              <a:t>downtowns are revitalized</a:t>
            </a:r>
            <a:r>
              <a:rPr lang="en" sz="2400">
                <a:solidFill>
                  <a:schemeClr val="dk1"/>
                </a:solidFill>
                <a:latin typeface="Century Gothic"/>
                <a:ea typeface="Century Gothic"/>
                <a:cs typeface="Century Gothic"/>
                <a:sym typeface="Century Gothic"/>
              </a:rPr>
              <a:t>. </a:t>
            </a:r>
            <a:endParaRPr sz="2400">
              <a:solidFill>
                <a:schemeClr val="dk1"/>
              </a:solidFill>
              <a:latin typeface="Century Gothic"/>
              <a:ea typeface="Century Gothic"/>
              <a:cs typeface="Century Gothic"/>
              <a:sym typeface="Century Gothic"/>
            </a:endParaRPr>
          </a:p>
          <a:p>
            <a:pPr indent="0" lvl="0" marL="0" rtl="0" algn="ctr">
              <a:spcBef>
                <a:spcPts val="0"/>
              </a:spcBef>
              <a:spcAft>
                <a:spcPts val="0"/>
              </a:spcAft>
              <a:buNone/>
            </a:pPr>
            <a:r>
              <a:t/>
            </a:r>
            <a:endParaRPr sz="2400">
              <a:solidFill>
                <a:schemeClr val="dk1"/>
              </a:solidFill>
              <a:latin typeface="Century Gothic"/>
              <a:ea typeface="Century Gothic"/>
              <a:cs typeface="Century Gothic"/>
              <a:sym typeface="Century Gothic"/>
            </a:endParaRPr>
          </a:p>
          <a:p>
            <a:pPr indent="0" lvl="0" marL="0" rtl="0" algn="ctr">
              <a:spcBef>
                <a:spcPts val="0"/>
              </a:spcBef>
              <a:spcAft>
                <a:spcPts val="0"/>
              </a:spcAft>
              <a:buNone/>
            </a:pPr>
            <a:r>
              <a:rPr lang="en" sz="2400">
                <a:solidFill>
                  <a:schemeClr val="dk1"/>
                </a:solidFill>
                <a:latin typeface="Century Gothic"/>
                <a:ea typeface="Century Gothic"/>
                <a:cs typeface="Century Gothic"/>
                <a:sym typeface="Century Gothic"/>
              </a:rPr>
              <a:t>Our </a:t>
            </a:r>
            <a:r>
              <a:rPr lang="en" sz="2400">
                <a:solidFill>
                  <a:schemeClr val="dk1"/>
                </a:solidFill>
                <a:highlight>
                  <a:srgbClr val="073763"/>
                </a:highlight>
                <a:latin typeface="Century Gothic"/>
                <a:ea typeface="Century Gothic"/>
                <a:cs typeface="Century Gothic"/>
                <a:sym typeface="Century Gothic"/>
              </a:rPr>
              <a:t>library draws thousands of people</a:t>
            </a:r>
            <a:r>
              <a:rPr lang="en" sz="2400">
                <a:solidFill>
                  <a:schemeClr val="dk1"/>
                </a:solidFill>
                <a:latin typeface="Century Gothic"/>
                <a:ea typeface="Century Gothic"/>
                <a:cs typeface="Century Gothic"/>
                <a:sym typeface="Century Gothic"/>
              </a:rPr>
              <a:t> a month </a:t>
            </a:r>
            <a:br>
              <a:rPr lang="en" sz="2400">
                <a:solidFill>
                  <a:schemeClr val="dk1"/>
                </a:solidFill>
                <a:latin typeface="Century Gothic"/>
                <a:ea typeface="Century Gothic"/>
                <a:cs typeface="Century Gothic"/>
                <a:sym typeface="Century Gothic"/>
              </a:rPr>
            </a:br>
            <a:r>
              <a:rPr lang="en" sz="2400">
                <a:solidFill>
                  <a:schemeClr val="dk1"/>
                </a:solidFill>
                <a:highlight>
                  <a:srgbClr val="073763"/>
                </a:highlight>
                <a:latin typeface="Century Gothic"/>
                <a:ea typeface="Century Gothic"/>
                <a:cs typeface="Century Gothic"/>
                <a:sym typeface="Century Gothic"/>
              </a:rPr>
              <a:t>to our downtown</a:t>
            </a:r>
            <a:r>
              <a:rPr lang="en" sz="2400">
                <a:solidFill>
                  <a:schemeClr val="dk1"/>
                </a:solidFill>
                <a:latin typeface="Century Gothic"/>
                <a:ea typeface="Century Gothic"/>
                <a:cs typeface="Century Gothic"/>
                <a:sym typeface="Century Gothic"/>
              </a:rPr>
              <a:t> shopping area.</a:t>
            </a:r>
            <a:br>
              <a:rPr lang="en" sz="2200">
                <a:solidFill>
                  <a:schemeClr val="dk1"/>
                </a:solidFill>
                <a:latin typeface="Century Gothic"/>
                <a:ea typeface="Century Gothic"/>
                <a:cs typeface="Century Gothic"/>
                <a:sym typeface="Century Gothic"/>
              </a:rPr>
            </a:br>
            <a:endParaRPr sz="2200">
              <a:solidFill>
                <a:schemeClr val="dk1"/>
              </a:solidFill>
              <a:latin typeface="Century Gothic"/>
              <a:ea typeface="Century Gothic"/>
              <a:cs typeface="Century Gothic"/>
              <a:sym typeface="Century Gothic"/>
            </a:endParaRPr>
          </a:p>
        </p:txBody>
      </p:sp>
      <p:sp>
        <p:nvSpPr>
          <p:cNvPr id="594" name="Google Shape;594;p92"/>
          <p:cNvSpPr txBox="1"/>
          <p:nvPr>
            <p:ph type="title"/>
          </p:nvPr>
        </p:nvSpPr>
        <p:spPr>
          <a:xfrm>
            <a:off x="311700" y="25800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720">
                <a:solidFill>
                  <a:srgbClr val="FFFF00"/>
                </a:solidFill>
                <a:latin typeface="Century Gothic"/>
                <a:ea typeface="Century Gothic"/>
                <a:cs typeface="Century Gothic"/>
                <a:sym typeface="Century Gothic"/>
              </a:rPr>
              <a:t>Developing Effective Messaging</a:t>
            </a:r>
            <a:endParaRPr sz="2720">
              <a:solidFill>
                <a:srgbClr val="FFFF00"/>
              </a:solidFill>
              <a:latin typeface="Century Gothic"/>
              <a:ea typeface="Century Gothic"/>
              <a:cs typeface="Century Gothic"/>
              <a:sym typeface="Century Gothic"/>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sp>
        <p:nvSpPr>
          <p:cNvPr id="599" name="Google Shape;599;p93"/>
          <p:cNvSpPr/>
          <p:nvPr/>
        </p:nvSpPr>
        <p:spPr>
          <a:xfrm>
            <a:off x="247500" y="1515000"/>
            <a:ext cx="8744100" cy="2787300"/>
          </a:xfrm>
          <a:prstGeom prst="roundRect">
            <a:avLst>
              <a:gd fmla="val 14270" name="adj"/>
            </a:avLst>
          </a:prstGeom>
          <a:solidFill>
            <a:srgbClr val="1155CC"/>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431800" lvl="0" marL="457200" marR="0" rtl="0" algn="l">
              <a:spcBef>
                <a:spcPts val="0"/>
              </a:spcBef>
              <a:spcAft>
                <a:spcPts val="0"/>
              </a:spcAft>
              <a:buClr>
                <a:srgbClr val="FFFF00"/>
              </a:buClr>
              <a:buSzPts val="3200"/>
              <a:buFont typeface="Century Gothic"/>
              <a:buAutoNum type="arabicPeriod"/>
            </a:pPr>
            <a:r>
              <a:rPr lang="en" sz="3200">
                <a:solidFill>
                  <a:srgbClr val="FFFF00"/>
                </a:solidFill>
                <a:latin typeface="Century Gothic"/>
                <a:ea typeface="Century Gothic"/>
                <a:cs typeface="Century Gothic"/>
                <a:sym typeface="Century Gothic"/>
              </a:rPr>
              <a:t>Stress the broad appeal of the library</a:t>
            </a:r>
            <a:endParaRPr sz="3200">
              <a:solidFill>
                <a:srgbClr val="FFFF00"/>
              </a:solidFill>
              <a:latin typeface="Century Gothic"/>
              <a:ea typeface="Century Gothic"/>
              <a:cs typeface="Century Gothic"/>
              <a:sym typeface="Century Gothic"/>
            </a:endParaRPr>
          </a:p>
          <a:p>
            <a:pPr indent="-431800" lvl="0" marL="457200" rtl="0" algn="l">
              <a:spcBef>
                <a:spcPts val="0"/>
              </a:spcBef>
              <a:spcAft>
                <a:spcPts val="0"/>
              </a:spcAft>
              <a:buClr>
                <a:schemeClr val="dk1"/>
              </a:buClr>
              <a:buSzPts val="3200"/>
              <a:buFont typeface="Century Gothic"/>
              <a:buAutoNum type="arabicPeriod"/>
            </a:pPr>
            <a:r>
              <a:rPr lang="en" sz="3200">
                <a:solidFill>
                  <a:schemeClr val="dk1"/>
                </a:solidFill>
                <a:latin typeface="Century Gothic"/>
                <a:ea typeface="Century Gothic"/>
                <a:cs typeface="Century Gothic"/>
                <a:sym typeface="Century Gothic"/>
              </a:rPr>
              <a:t>Be proactive</a:t>
            </a:r>
            <a:endParaRPr sz="3200">
              <a:solidFill>
                <a:schemeClr val="dk1"/>
              </a:solidFill>
              <a:latin typeface="Century Gothic"/>
              <a:ea typeface="Century Gothic"/>
              <a:cs typeface="Century Gothic"/>
              <a:sym typeface="Century Gothic"/>
            </a:endParaRPr>
          </a:p>
          <a:p>
            <a:pPr indent="-431800" lvl="0" marL="457200" rtl="0" algn="l">
              <a:spcBef>
                <a:spcPts val="0"/>
              </a:spcBef>
              <a:spcAft>
                <a:spcPts val="0"/>
              </a:spcAft>
              <a:buClr>
                <a:schemeClr val="dk1"/>
              </a:buClr>
              <a:buSzPts val="3200"/>
              <a:buFont typeface="Century Gothic"/>
              <a:buAutoNum type="arabicPeriod"/>
            </a:pPr>
            <a:r>
              <a:rPr lang="en" sz="3200">
                <a:solidFill>
                  <a:schemeClr val="dk1"/>
                </a:solidFill>
                <a:latin typeface="Century Gothic"/>
                <a:ea typeface="Century Gothic"/>
                <a:cs typeface="Century Gothic"/>
                <a:sym typeface="Century Gothic"/>
              </a:rPr>
              <a:t>Build strategic partnerships</a:t>
            </a:r>
            <a:endParaRPr sz="3200">
              <a:solidFill>
                <a:schemeClr val="dk1"/>
              </a:solidFill>
              <a:latin typeface="Century Gothic"/>
              <a:ea typeface="Century Gothic"/>
              <a:cs typeface="Century Gothic"/>
              <a:sym typeface="Century Gothic"/>
            </a:endParaRPr>
          </a:p>
          <a:p>
            <a:pPr indent="-431800" lvl="0" marL="457200" rtl="0" algn="l">
              <a:spcBef>
                <a:spcPts val="0"/>
              </a:spcBef>
              <a:spcAft>
                <a:spcPts val="0"/>
              </a:spcAft>
              <a:buClr>
                <a:srgbClr val="FFFF00"/>
              </a:buClr>
              <a:buSzPts val="3200"/>
              <a:buFont typeface="Century Gothic"/>
              <a:buAutoNum type="arabicPeriod"/>
            </a:pPr>
            <a:r>
              <a:rPr lang="en" sz="3200">
                <a:solidFill>
                  <a:srgbClr val="FFFF00"/>
                </a:solidFill>
                <a:latin typeface="Century Gothic"/>
                <a:ea typeface="Century Gothic"/>
                <a:cs typeface="Century Gothic"/>
                <a:sym typeface="Century Gothic"/>
              </a:rPr>
              <a:t>Stress the library’s ROI to the community</a:t>
            </a:r>
            <a:endParaRPr sz="2800">
              <a:solidFill>
                <a:srgbClr val="FFFF00"/>
              </a:solidFill>
              <a:latin typeface="Century Gothic"/>
              <a:ea typeface="Century Gothic"/>
              <a:cs typeface="Century Gothic"/>
              <a:sym typeface="Century Gothic"/>
            </a:endParaRPr>
          </a:p>
        </p:txBody>
      </p:sp>
      <p:sp>
        <p:nvSpPr>
          <p:cNvPr id="600" name="Google Shape;600;p93"/>
          <p:cNvSpPr txBox="1"/>
          <p:nvPr>
            <p:ph type="title"/>
          </p:nvPr>
        </p:nvSpPr>
        <p:spPr>
          <a:xfrm>
            <a:off x="457200" y="-6281"/>
            <a:ext cx="8229600" cy="8574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4400"/>
              <a:buFont typeface="Century Gothic"/>
              <a:buNone/>
            </a:pPr>
            <a:r>
              <a:rPr lang="en">
                <a:solidFill>
                  <a:schemeClr val="accent6"/>
                </a:solidFill>
                <a:latin typeface="Century Gothic"/>
                <a:ea typeface="Century Gothic"/>
                <a:cs typeface="Century Gothic"/>
                <a:sym typeface="Century Gothic"/>
              </a:rPr>
              <a:t>Advice From Elected Officials</a:t>
            </a:r>
            <a:br>
              <a:rPr lang="en">
                <a:solidFill>
                  <a:schemeClr val="accent6"/>
                </a:solidFill>
                <a:latin typeface="Century Gothic"/>
                <a:ea typeface="Century Gothic"/>
                <a:cs typeface="Century Gothic"/>
                <a:sym typeface="Century Gothic"/>
              </a:rPr>
            </a:br>
            <a:r>
              <a:rPr lang="en" sz="1200">
                <a:solidFill>
                  <a:schemeClr val="lt2"/>
                </a:solidFill>
                <a:latin typeface="Century Gothic"/>
                <a:ea typeface="Century Gothic"/>
                <a:cs typeface="Century Gothic"/>
                <a:sym typeface="Century Gothic"/>
              </a:rPr>
              <a:t>From Awareness to Funding: A study of library support in America (OCLC 2008)</a:t>
            </a:r>
            <a:endParaRPr sz="1200">
              <a:solidFill>
                <a:schemeClr val="lt2"/>
              </a:solidFill>
              <a:latin typeface="Century Gothic"/>
              <a:ea typeface="Century Gothic"/>
              <a:cs typeface="Century Gothic"/>
              <a:sym typeface="Century Gothic"/>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p94"/>
          <p:cNvSpPr/>
          <p:nvPr/>
        </p:nvSpPr>
        <p:spPr>
          <a:xfrm>
            <a:off x="399800" y="1271100"/>
            <a:ext cx="8334900" cy="3276600"/>
          </a:xfrm>
          <a:prstGeom prst="roundRect">
            <a:avLst>
              <a:gd fmla="val 14270" name="adj"/>
            </a:avLst>
          </a:prstGeom>
          <a:solidFill>
            <a:srgbClr val="1155CC"/>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 sz="3400">
                <a:solidFill>
                  <a:srgbClr val="FFFF00"/>
                </a:solidFill>
                <a:latin typeface="Century Gothic"/>
                <a:ea typeface="Century Gothic"/>
                <a:cs typeface="Century Gothic"/>
                <a:sym typeface="Century Gothic"/>
              </a:rPr>
              <a:t>Stress the broad appeal of the library</a:t>
            </a:r>
            <a:endParaRPr b="1" sz="3400">
              <a:solidFill>
                <a:srgbClr val="FFFF00"/>
              </a:solidFill>
              <a:latin typeface="Century Gothic"/>
              <a:ea typeface="Century Gothic"/>
              <a:cs typeface="Century Gothic"/>
              <a:sym typeface="Century Gothic"/>
            </a:endParaRPr>
          </a:p>
          <a:p>
            <a:pPr indent="0" lvl="0" marL="0" marR="0" rtl="0" algn="ctr">
              <a:spcBef>
                <a:spcPts val="0"/>
              </a:spcBef>
              <a:spcAft>
                <a:spcPts val="0"/>
              </a:spcAft>
              <a:buNone/>
            </a:pPr>
            <a:br>
              <a:rPr lang="en" sz="500">
                <a:solidFill>
                  <a:schemeClr val="dk1"/>
                </a:solidFill>
                <a:latin typeface="Century Gothic"/>
                <a:ea typeface="Century Gothic"/>
                <a:cs typeface="Century Gothic"/>
                <a:sym typeface="Century Gothic"/>
              </a:rPr>
            </a:br>
            <a:br>
              <a:rPr lang="en" sz="500">
                <a:solidFill>
                  <a:schemeClr val="dk1"/>
                </a:solidFill>
                <a:latin typeface="Century Gothic"/>
                <a:ea typeface="Century Gothic"/>
                <a:cs typeface="Century Gothic"/>
                <a:sym typeface="Century Gothic"/>
              </a:rPr>
            </a:br>
            <a:br>
              <a:rPr lang="en" sz="500">
                <a:solidFill>
                  <a:schemeClr val="dk1"/>
                </a:solidFill>
                <a:latin typeface="Century Gothic"/>
                <a:ea typeface="Century Gothic"/>
                <a:cs typeface="Century Gothic"/>
                <a:sym typeface="Century Gothic"/>
              </a:rPr>
            </a:br>
            <a:r>
              <a:rPr lang="en" sz="2800">
                <a:solidFill>
                  <a:schemeClr val="dk1"/>
                </a:solidFill>
                <a:latin typeface="Century Gothic"/>
                <a:ea typeface="Century Gothic"/>
                <a:cs typeface="Century Gothic"/>
                <a:sym typeface="Century Gothic"/>
              </a:rPr>
              <a:t>The public library represents a safe, neutral topic on which an elected official could campaign or speak with </a:t>
            </a:r>
            <a:r>
              <a:rPr b="1" lang="en" sz="2800" u="sng">
                <a:solidFill>
                  <a:schemeClr val="dk1"/>
                </a:solidFill>
                <a:latin typeface="Century Gothic"/>
                <a:ea typeface="Century Gothic"/>
                <a:cs typeface="Century Gothic"/>
                <a:sym typeface="Century Gothic"/>
              </a:rPr>
              <a:t>broad appeal </a:t>
            </a:r>
            <a:br>
              <a:rPr b="1" lang="en" sz="2800" u="sng">
                <a:solidFill>
                  <a:schemeClr val="dk1"/>
                </a:solidFill>
                <a:latin typeface="Century Gothic"/>
                <a:ea typeface="Century Gothic"/>
                <a:cs typeface="Century Gothic"/>
                <a:sym typeface="Century Gothic"/>
              </a:rPr>
            </a:br>
            <a:r>
              <a:rPr b="1" lang="en" sz="2800" u="sng">
                <a:solidFill>
                  <a:schemeClr val="dk1"/>
                </a:solidFill>
                <a:latin typeface="Century Gothic"/>
                <a:ea typeface="Century Gothic"/>
                <a:cs typeface="Century Gothic"/>
                <a:sym typeface="Century Gothic"/>
              </a:rPr>
              <a:t>to nonpartisan audiences</a:t>
            </a:r>
            <a:r>
              <a:rPr lang="en" sz="2800">
                <a:solidFill>
                  <a:schemeClr val="dk1"/>
                </a:solidFill>
                <a:latin typeface="Century Gothic"/>
                <a:ea typeface="Century Gothic"/>
                <a:cs typeface="Century Gothic"/>
                <a:sym typeface="Century Gothic"/>
              </a:rPr>
              <a:t>.</a:t>
            </a:r>
            <a:endParaRPr sz="2800">
              <a:solidFill>
                <a:schemeClr val="dk1"/>
              </a:solidFill>
              <a:latin typeface="Century Gothic"/>
              <a:ea typeface="Century Gothic"/>
              <a:cs typeface="Century Gothic"/>
              <a:sym typeface="Century Gothic"/>
            </a:endParaRPr>
          </a:p>
        </p:txBody>
      </p:sp>
      <p:sp>
        <p:nvSpPr>
          <p:cNvPr id="606" name="Google Shape;606;p94"/>
          <p:cNvSpPr txBox="1"/>
          <p:nvPr>
            <p:ph type="title"/>
          </p:nvPr>
        </p:nvSpPr>
        <p:spPr>
          <a:xfrm>
            <a:off x="457200" y="-6281"/>
            <a:ext cx="8229600" cy="8574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4400"/>
              <a:buFont typeface="Century Gothic"/>
              <a:buNone/>
            </a:pPr>
            <a:r>
              <a:rPr lang="en">
                <a:solidFill>
                  <a:schemeClr val="accent6"/>
                </a:solidFill>
                <a:latin typeface="Century Gothic"/>
                <a:ea typeface="Century Gothic"/>
                <a:cs typeface="Century Gothic"/>
                <a:sym typeface="Century Gothic"/>
              </a:rPr>
              <a:t>Advice From Elected Officials</a:t>
            </a:r>
            <a:br>
              <a:rPr lang="en">
                <a:solidFill>
                  <a:schemeClr val="accent6"/>
                </a:solidFill>
                <a:latin typeface="Century Gothic"/>
                <a:ea typeface="Century Gothic"/>
                <a:cs typeface="Century Gothic"/>
                <a:sym typeface="Century Gothic"/>
              </a:rPr>
            </a:br>
            <a:r>
              <a:rPr lang="en" sz="1200">
                <a:solidFill>
                  <a:schemeClr val="lt2"/>
                </a:solidFill>
                <a:latin typeface="Century Gothic"/>
                <a:ea typeface="Century Gothic"/>
                <a:cs typeface="Century Gothic"/>
                <a:sym typeface="Century Gothic"/>
              </a:rPr>
              <a:t>From Awareness to Funding: A study of library support in America (OCLC 2008)</a:t>
            </a:r>
            <a:endParaRPr sz="1200">
              <a:solidFill>
                <a:schemeClr val="lt2"/>
              </a:solidFill>
              <a:latin typeface="Century Gothic"/>
              <a:ea typeface="Century Gothic"/>
              <a:cs typeface="Century Gothic"/>
              <a:sym typeface="Century Gothic"/>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p95"/>
          <p:cNvSpPr txBox="1"/>
          <p:nvPr>
            <p:ph type="title"/>
          </p:nvPr>
        </p:nvSpPr>
        <p:spPr>
          <a:xfrm>
            <a:off x="457200" y="-6281"/>
            <a:ext cx="8229600" cy="8574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4400"/>
              <a:buFont typeface="Century Gothic"/>
              <a:buNone/>
            </a:pPr>
            <a:r>
              <a:rPr lang="en">
                <a:solidFill>
                  <a:schemeClr val="accent6"/>
                </a:solidFill>
                <a:latin typeface="Century Gothic"/>
                <a:ea typeface="Century Gothic"/>
                <a:cs typeface="Century Gothic"/>
                <a:sym typeface="Century Gothic"/>
              </a:rPr>
              <a:t>Advice From Elected Officials</a:t>
            </a:r>
            <a:br>
              <a:rPr lang="en">
                <a:solidFill>
                  <a:schemeClr val="accent6"/>
                </a:solidFill>
                <a:latin typeface="Century Gothic"/>
                <a:ea typeface="Century Gothic"/>
                <a:cs typeface="Century Gothic"/>
                <a:sym typeface="Century Gothic"/>
              </a:rPr>
            </a:br>
            <a:r>
              <a:rPr lang="en" sz="1200">
                <a:solidFill>
                  <a:schemeClr val="lt2"/>
                </a:solidFill>
                <a:latin typeface="Century Gothic"/>
                <a:ea typeface="Century Gothic"/>
                <a:cs typeface="Century Gothic"/>
                <a:sym typeface="Century Gothic"/>
              </a:rPr>
              <a:t>From Awareness to Funding: A study of library support in America (OCLC 2008)</a:t>
            </a:r>
            <a:endParaRPr sz="1200">
              <a:solidFill>
                <a:schemeClr val="lt2"/>
              </a:solidFill>
              <a:latin typeface="Century Gothic"/>
              <a:ea typeface="Century Gothic"/>
              <a:cs typeface="Century Gothic"/>
              <a:sym typeface="Century Gothic"/>
            </a:endParaRPr>
          </a:p>
        </p:txBody>
      </p:sp>
      <p:sp>
        <p:nvSpPr>
          <p:cNvPr id="612" name="Google Shape;612;p95"/>
          <p:cNvSpPr/>
          <p:nvPr/>
        </p:nvSpPr>
        <p:spPr>
          <a:xfrm>
            <a:off x="399800" y="1271100"/>
            <a:ext cx="8334900" cy="3276600"/>
          </a:xfrm>
          <a:prstGeom prst="roundRect">
            <a:avLst>
              <a:gd fmla="val 14270" name="adj"/>
            </a:avLst>
          </a:prstGeom>
          <a:solidFill>
            <a:srgbClr val="1155CC"/>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None/>
            </a:pPr>
            <a:r>
              <a:rPr b="1" lang="en" sz="3000">
                <a:solidFill>
                  <a:srgbClr val="FFFF00"/>
                </a:solidFill>
                <a:latin typeface="Century Gothic"/>
                <a:ea typeface="Century Gothic"/>
                <a:cs typeface="Century Gothic"/>
                <a:sym typeface="Century Gothic"/>
              </a:rPr>
              <a:t>Stress the library’s ROI to the community</a:t>
            </a:r>
            <a:br>
              <a:rPr b="1" lang="en" sz="2700">
                <a:solidFill>
                  <a:schemeClr val="accent6"/>
                </a:solidFill>
                <a:latin typeface="Century Gothic"/>
                <a:ea typeface="Century Gothic"/>
                <a:cs typeface="Century Gothic"/>
                <a:sym typeface="Century Gothic"/>
              </a:rPr>
            </a:br>
            <a:r>
              <a:rPr i="1" lang="en" sz="1800">
                <a:solidFill>
                  <a:schemeClr val="dk1"/>
                </a:solidFill>
                <a:latin typeface="Century Gothic"/>
                <a:ea typeface="Century Gothic"/>
                <a:cs typeface="Century Gothic"/>
                <a:sym typeface="Century Gothic"/>
              </a:rPr>
              <a:t>(how we “stand in the gap”)</a:t>
            </a:r>
            <a:endParaRPr i="1" sz="700">
              <a:solidFill>
                <a:schemeClr val="dk1"/>
              </a:solidFill>
              <a:latin typeface="Century Gothic"/>
              <a:ea typeface="Century Gothic"/>
              <a:cs typeface="Century Gothic"/>
              <a:sym typeface="Century Gothic"/>
            </a:endParaRPr>
          </a:p>
          <a:p>
            <a:pPr indent="0" lvl="0" marL="0" rtl="0" algn="ctr">
              <a:spcBef>
                <a:spcPts val="0"/>
              </a:spcBef>
              <a:spcAft>
                <a:spcPts val="0"/>
              </a:spcAft>
              <a:buNone/>
            </a:pPr>
            <a:br>
              <a:rPr lang="en" sz="500">
                <a:solidFill>
                  <a:schemeClr val="dk1"/>
                </a:solidFill>
                <a:latin typeface="Century Gothic"/>
                <a:ea typeface="Century Gothic"/>
                <a:cs typeface="Century Gothic"/>
                <a:sym typeface="Century Gothic"/>
              </a:rPr>
            </a:br>
            <a:r>
              <a:rPr lang="en" sz="2300">
                <a:solidFill>
                  <a:schemeClr val="dk1"/>
                </a:solidFill>
                <a:latin typeface="Century Gothic"/>
                <a:ea typeface="Century Gothic"/>
                <a:cs typeface="Century Gothic"/>
                <a:sym typeface="Century Gothic"/>
              </a:rPr>
              <a:t>Elected officials noted that the </a:t>
            </a:r>
            <a:r>
              <a:rPr b="1" lang="en" sz="2300" u="sng">
                <a:solidFill>
                  <a:srgbClr val="FFFF00"/>
                </a:solidFill>
                <a:latin typeface="Century Gothic"/>
                <a:ea typeface="Century Gothic"/>
                <a:cs typeface="Century Gothic"/>
                <a:sym typeface="Century Gothic"/>
              </a:rPr>
              <a:t>library’s ROI is unique</a:t>
            </a:r>
            <a:r>
              <a:rPr lang="en" sz="2300">
                <a:solidFill>
                  <a:schemeClr val="dk1"/>
                </a:solidFill>
                <a:latin typeface="Century Gothic"/>
                <a:ea typeface="Century Gothic"/>
                <a:cs typeface="Century Gothic"/>
                <a:sym typeface="Century Gothic"/>
              </a:rPr>
              <a:t> to a community and can </a:t>
            </a:r>
            <a:r>
              <a:rPr lang="en" sz="2300">
                <a:solidFill>
                  <a:schemeClr val="dk1"/>
                </a:solidFill>
                <a:latin typeface="Century Gothic"/>
                <a:ea typeface="Century Gothic"/>
                <a:cs typeface="Century Gothic"/>
                <a:sym typeface="Century Gothic"/>
              </a:rPr>
              <a:t>change over time</a:t>
            </a:r>
            <a:r>
              <a:rPr lang="en" sz="2300">
                <a:solidFill>
                  <a:schemeClr val="dk1"/>
                </a:solidFill>
                <a:latin typeface="Century Gothic"/>
                <a:ea typeface="Century Gothic"/>
                <a:cs typeface="Century Gothic"/>
                <a:sym typeface="Century Gothic"/>
              </a:rPr>
              <a:t>. This ranges from </a:t>
            </a:r>
            <a:r>
              <a:rPr b="1" lang="en" sz="2300" u="sng">
                <a:solidFill>
                  <a:srgbClr val="FFFF00"/>
                </a:solidFill>
                <a:latin typeface="Century Gothic"/>
                <a:ea typeface="Century Gothic"/>
                <a:cs typeface="Century Gothic"/>
                <a:sym typeface="Century Gothic"/>
              </a:rPr>
              <a:t>keeping children off the street</a:t>
            </a:r>
            <a:r>
              <a:rPr lang="en" sz="2300">
                <a:solidFill>
                  <a:schemeClr val="dk1"/>
                </a:solidFill>
                <a:latin typeface="Century Gothic"/>
                <a:ea typeface="Century Gothic"/>
                <a:cs typeface="Century Gothic"/>
                <a:sym typeface="Century Gothic"/>
              </a:rPr>
              <a:t>, to </a:t>
            </a:r>
            <a:r>
              <a:rPr b="1" lang="en" sz="2300" u="sng">
                <a:solidFill>
                  <a:srgbClr val="FFFF00"/>
                </a:solidFill>
                <a:latin typeface="Century Gothic"/>
                <a:ea typeface="Century Gothic"/>
                <a:cs typeface="Century Gothic"/>
                <a:sym typeface="Century Gothic"/>
              </a:rPr>
              <a:t>education</a:t>
            </a:r>
            <a:r>
              <a:rPr lang="en" sz="2300">
                <a:solidFill>
                  <a:schemeClr val="dk1"/>
                </a:solidFill>
                <a:latin typeface="Century Gothic"/>
                <a:ea typeface="Century Gothic"/>
                <a:cs typeface="Century Gothic"/>
                <a:sym typeface="Century Gothic"/>
              </a:rPr>
              <a:t> of residents leading to </a:t>
            </a:r>
            <a:r>
              <a:rPr b="1" lang="en" sz="2300" u="sng">
                <a:solidFill>
                  <a:srgbClr val="FFFF00"/>
                </a:solidFill>
                <a:latin typeface="Century Gothic"/>
                <a:ea typeface="Century Gothic"/>
                <a:cs typeface="Century Gothic"/>
                <a:sym typeface="Century Gothic"/>
              </a:rPr>
              <a:t>wealth creation</a:t>
            </a:r>
            <a:r>
              <a:rPr lang="en" sz="2300">
                <a:solidFill>
                  <a:schemeClr val="dk1"/>
                </a:solidFill>
                <a:latin typeface="Century Gothic"/>
                <a:ea typeface="Century Gothic"/>
                <a:cs typeface="Century Gothic"/>
                <a:sym typeface="Century Gothic"/>
              </a:rPr>
              <a:t> for the community. Officials also speak frequently of the universal and important role libraries play in providing </a:t>
            </a:r>
            <a:br>
              <a:rPr lang="en" sz="2300">
                <a:solidFill>
                  <a:schemeClr val="dk1"/>
                </a:solidFill>
                <a:latin typeface="Century Gothic"/>
                <a:ea typeface="Century Gothic"/>
                <a:cs typeface="Century Gothic"/>
                <a:sym typeface="Century Gothic"/>
              </a:rPr>
            </a:br>
            <a:r>
              <a:rPr b="1" lang="en" sz="2300" u="sng">
                <a:solidFill>
                  <a:srgbClr val="FFFF00"/>
                </a:solidFill>
                <a:latin typeface="Century Gothic"/>
                <a:ea typeface="Century Gothic"/>
                <a:cs typeface="Century Gothic"/>
                <a:sym typeface="Century Gothic"/>
              </a:rPr>
              <a:t>access to technology</a:t>
            </a:r>
            <a:r>
              <a:rPr lang="en" sz="2300">
                <a:solidFill>
                  <a:schemeClr val="dk1"/>
                </a:solidFill>
                <a:latin typeface="Century Gothic"/>
                <a:ea typeface="Century Gothic"/>
                <a:cs typeface="Century Gothic"/>
                <a:sym typeface="Century Gothic"/>
              </a:rPr>
              <a:t> for the broader community.</a:t>
            </a:r>
            <a:endParaRPr sz="2300">
              <a:solidFill>
                <a:schemeClr val="dk1"/>
              </a:solidFill>
              <a:latin typeface="Century Gothic"/>
              <a:ea typeface="Century Gothic"/>
              <a:cs typeface="Century Gothic"/>
              <a:sym typeface="Century Gothic"/>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p96"/>
          <p:cNvSpPr txBox="1"/>
          <p:nvPr/>
        </p:nvSpPr>
        <p:spPr>
          <a:xfrm>
            <a:off x="0" y="1761250"/>
            <a:ext cx="9144000" cy="1354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800">
                <a:solidFill>
                  <a:srgbClr val="FFFF00"/>
                </a:solidFill>
                <a:latin typeface="Century Gothic"/>
                <a:ea typeface="Century Gothic"/>
                <a:cs typeface="Century Gothic"/>
                <a:sym typeface="Century Gothic"/>
              </a:rPr>
              <a:t>Effective Messaging</a:t>
            </a:r>
            <a:endParaRPr sz="3800">
              <a:solidFill>
                <a:srgbClr val="FFFF00"/>
              </a:solidFill>
              <a:latin typeface="Century Gothic"/>
              <a:ea typeface="Century Gothic"/>
              <a:cs typeface="Century Gothic"/>
              <a:sym typeface="Century Gothic"/>
            </a:endParaRPr>
          </a:p>
          <a:p>
            <a:pPr indent="0" lvl="0" marL="0" rtl="0" algn="ctr">
              <a:spcBef>
                <a:spcPts val="0"/>
              </a:spcBef>
              <a:spcAft>
                <a:spcPts val="0"/>
              </a:spcAft>
              <a:buNone/>
            </a:pPr>
            <a:r>
              <a:rPr lang="en" sz="3800">
                <a:solidFill>
                  <a:schemeClr val="dk1"/>
                </a:solidFill>
                <a:latin typeface="Century Gothic"/>
                <a:ea typeface="Century Gothic"/>
                <a:cs typeface="Century Gothic"/>
                <a:sym typeface="Century Gothic"/>
              </a:rPr>
              <a:t>Combining Data and Stories</a:t>
            </a:r>
            <a:endParaRPr sz="3800">
              <a:solidFill>
                <a:schemeClr val="dk1"/>
              </a:solidFill>
              <a:latin typeface="Century Gothic"/>
              <a:ea typeface="Century Gothic"/>
              <a:cs typeface="Century Gothic"/>
              <a:sym typeface="Century Gothic"/>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sp>
        <p:nvSpPr>
          <p:cNvPr id="622" name="Google Shape;622;p97"/>
          <p:cNvSpPr/>
          <p:nvPr/>
        </p:nvSpPr>
        <p:spPr>
          <a:xfrm>
            <a:off x="738800" y="2625950"/>
            <a:ext cx="7726800" cy="1566300"/>
          </a:xfrm>
          <a:prstGeom prst="roundRect">
            <a:avLst>
              <a:gd fmla="val 16667" name="adj"/>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97"/>
          <p:cNvSpPr/>
          <p:nvPr/>
        </p:nvSpPr>
        <p:spPr>
          <a:xfrm>
            <a:off x="95850" y="165250"/>
            <a:ext cx="8977800" cy="689400"/>
          </a:xfrm>
          <a:prstGeom prst="rect">
            <a:avLst/>
          </a:prstGeom>
          <a:noFill/>
          <a:ln>
            <a:noFill/>
          </a:ln>
        </p:spPr>
        <p:txBody>
          <a:bodyPr anchorCtr="0" anchor="b" bIns="45700" lIns="91425" spcFirstLastPara="1" rIns="91425" wrap="square" tIns="45700">
            <a:noAutofit/>
          </a:bodyPr>
          <a:lstStyle/>
          <a:p>
            <a:pPr indent="0" lvl="0" marL="0" marR="0" rtl="0" algn="ctr">
              <a:spcBef>
                <a:spcPts val="0"/>
              </a:spcBef>
              <a:spcAft>
                <a:spcPts val="0"/>
              </a:spcAft>
              <a:buClr>
                <a:schemeClr val="lt1"/>
              </a:buClr>
              <a:buSzPts val="4400"/>
              <a:buFont typeface="Century Gothic"/>
              <a:buNone/>
            </a:pPr>
            <a:r>
              <a:rPr lang="en" sz="3000">
                <a:solidFill>
                  <a:schemeClr val="accent6"/>
                </a:solidFill>
                <a:latin typeface="Century Gothic"/>
                <a:ea typeface="Century Gothic"/>
                <a:cs typeface="Century Gothic"/>
                <a:sym typeface="Century Gothic"/>
              </a:rPr>
              <a:t>Combining Stories/Data for Maximum Impact</a:t>
            </a:r>
            <a:endParaRPr sz="200">
              <a:solidFill>
                <a:schemeClr val="accent6"/>
              </a:solidFill>
            </a:endParaRPr>
          </a:p>
          <a:p>
            <a:pPr indent="0" lvl="0" marL="0" marR="0" rtl="0" algn="ctr">
              <a:spcBef>
                <a:spcPts val="0"/>
              </a:spcBef>
              <a:spcAft>
                <a:spcPts val="0"/>
              </a:spcAft>
              <a:buClr>
                <a:srgbClr val="FFFF00"/>
              </a:buClr>
              <a:buSzPts val="3600"/>
              <a:buFont typeface="Century Gothic"/>
              <a:buNone/>
            </a:pPr>
            <a:r>
              <a:t/>
            </a:r>
            <a:endParaRPr sz="500">
              <a:solidFill>
                <a:schemeClr val="dk1"/>
              </a:solidFill>
            </a:endParaRPr>
          </a:p>
        </p:txBody>
      </p:sp>
      <p:sp>
        <p:nvSpPr>
          <p:cNvPr id="624" name="Google Shape;624;p97"/>
          <p:cNvSpPr txBox="1"/>
          <p:nvPr/>
        </p:nvSpPr>
        <p:spPr>
          <a:xfrm>
            <a:off x="761100" y="790225"/>
            <a:ext cx="7621800" cy="343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b="1" sz="3300">
              <a:solidFill>
                <a:srgbClr val="FFFF00"/>
              </a:solidFill>
              <a:latin typeface="Century Gothic"/>
              <a:ea typeface="Century Gothic"/>
              <a:cs typeface="Century Gothic"/>
              <a:sym typeface="Century Gothic"/>
            </a:endParaRPr>
          </a:p>
          <a:p>
            <a:pPr indent="0" lvl="0" marL="0" rtl="0" algn="ctr">
              <a:spcBef>
                <a:spcPts val="0"/>
              </a:spcBef>
              <a:spcAft>
                <a:spcPts val="0"/>
              </a:spcAft>
              <a:buNone/>
            </a:pPr>
            <a:r>
              <a:rPr b="1" lang="en" sz="3300">
                <a:solidFill>
                  <a:srgbClr val="FFFF00"/>
                </a:solidFill>
                <a:latin typeface="Century Gothic"/>
                <a:ea typeface="Century Gothic"/>
                <a:cs typeface="Century Gothic"/>
                <a:sym typeface="Century Gothic"/>
              </a:rPr>
              <a:t>People make decisions emotionally</a:t>
            </a:r>
            <a:endParaRPr b="1" sz="3300">
              <a:solidFill>
                <a:srgbClr val="FFFF00"/>
              </a:solidFill>
              <a:latin typeface="Century Gothic"/>
              <a:ea typeface="Century Gothic"/>
              <a:cs typeface="Century Gothic"/>
              <a:sym typeface="Century Gothic"/>
            </a:endParaRPr>
          </a:p>
          <a:p>
            <a:pPr indent="0" lvl="0" marL="0" rtl="0" algn="ctr">
              <a:spcBef>
                <a:spcPts val="0"/>
              </a:spcBef>
              <a:spcAft>
                <a:spcPts val="0"/>
              </a:spcAft>
              <a:buNone/>
            </a:pPr>
            <a:r>
              <a:rPr lang="en" sz="3300">
                <a:solidFill>
                  <a:schemeClr val="dk1"/>
                </a:solidFill>
                <a:latin typeface="Century Gothic"/>
                <a:ea typeface="Century Gothic"/>
                <a:cs typeface="Century Gothic"/>
                <a:sym typeface="Century Gothic"/>
              </a:rPr>
              <a:t>Data alone will not persuade</a:t>
            </a:r>
            <a:endParaRPr sz="2800">
              <a:solidFill>
                <a:schemeClr val="dk1"/>
              </a:solidFill>
              <a:latin typeface="Century Gothic"/>
              <a:ea typeface="Century Gothic"/>
              <a:cs typeface="Century Gothic"/>
              <a:sym typeface="Century Gothic"/>
            </a:endParaRPr>
          </a:p>
          <a:p>
            <a:pPr indent="0" lvl="0" marL="0" rtl="0" algn="ctr">
              <a:spcBef>
                <a:spcPts val="0"/>
              </a:spcBef>
              <a:spcAft>
                <a:spcPts val="0"/>
              </a:spcAft>
              <a:buNone/>
            </a:pPr>
            <a:r>
              <a:t/>
            </a:r>
            <a:endParaRPr sz="2800">
              <a:solidFill>
                <a:schemeClr val="dk1"/>
              </a:solidFill>
              <a:latin typeface="Century Gothic"/>
              <a:ea typeface="Century Gothic"/>
              <a:cs typeface="Century Gothic"/>
              <a:sym typeface="Century Gothic"/>
            </a:endParaRPr>
          </a:p>
          <a:p>
            <a:pPr indent="0" lvl="0" marL="0" rtl="0" algn="ctr">
              <a:spcBef>
                <a:spcPts val="0"/>
              </a:spcBef>
              <a:spcAft>
                <a:spcPts val="0"/>
              </a:spcAft>
              <a:buNone/>
            </a:pPr>
            <a:r>
              <a:rPr lang="en" sz="2800">
                <a:solidFill>
                  <a:schemeClr val="dk1"/>
                </a:solidFill>
                <a:latin typeface="Century Gothic"/>
                <a:ea typeface="Century Gothic"/>
                <a:cs typeface="Century Gothic"/>
                <a:sym typeface="Century Gothic"/>
              </a:rPr>
              <a:t>Support for the library is </a:t>
            </a:r>
            <a:r>
              <a:rPr b="1" lang="en" sz="2800">
                <a:solidFill>
                  <a:schemeClr val="dk1"/>
                </a:solidFill>
                <a:latin typeface="Century Gothic"/>
                <a:ea typeface="Century Gothic"/>
                <a:cs typeface="Century Gothic"/>
                <a:sym typeface="Century Gothic"/>
              </a:rPr>
              <a:t>driven by emotion and belief</a:t>
            </a:r>
            <a:r>
              <a:rPr lang="en" sz="2800">
                <a:solidFill>
                  <a:schemeClr val="dk1"/>
                </a:solidFill>
                <a:latin typeface="Century Gothic"/>
                <a:ea typeface="Century Gothic"/>
                <a:cs typeface="Century Gothic"/>
                <a:sym typeface="Century Gothic"/>
              </a:rPr>
              <a:t> in the library’s positive impact in the lives of community members.</a:t>
            </a:r>
            <a:endParaRPr sz="2800">
              <a:solidFill>
                <a:schemeClr val="dk1"/>
              </a:solidFill>
              <a:latin typeface="Century Gothic"/>
              <a:ea typeface="Century Gothic"/>
              <a:cs typeface="Century Gothic"/>
              <a:sym typeface="Century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35"/>
          <p:cNvSpPr txBox="1"/>
          <p:nvPr>
            <p:ph idx="1" type="body"/>
          </p:nvPr>
        </p:nvSpPr>
        <p:spPr>
          <a:xfrm>
            <a:off x="183125" y="1842375"/>
            <a:ext cx="8520600" cy="1812000"/>
          </a:xfrm>
          <a:prstGeom prst="rect">
            <a:avLst/>
          </a:prstGeom>
        </p:spPr>
        <p:txBody>
          <a:bodyPr anchorCtr="0" anchor="t" bIns="91425" lIns="91425" spcFirstLastPara="1" rIns="91425" wrap="square" tIns="91425">
            <a:normAutofit/>
          </a:bodyPr>
          <a:lstStyle/>
          <a:p>
            <a:pPr indent="0" lvl="0" marL="0" rtl="0" algn="ctr">
              <a:lnSpc>
                <a:spcPct val="100000"/>
              </a:lnSpc>
              <a:spcBef>
                <a:spcPts val="0"/>
              </a:spcBef>
              <a:spcAft>
                <a:spcPts val="1000"/>
              </a:spcAft>
              <a:buNone/>
            </a:pPr>
            <a:r>
              <a:rPr b="1" lang="en" sz="4800">
                <a:solidFill>
                  <a:srgbClr val="FFFF00"/>
                </a:solidFill>
                <a:latin typeface="Century Gothic"/>
                <a:ea typeface="Century Gothic"/>
                <a:cs typeface="Century Gothic"/>
                <a:sym typeface="Century Gothic"/>
              </a:rPr>
              <a:t>about everylibrary</a:t>
            </a:r>
            <a:endParaRPr b="1" sz="4800">
              <a:solidFill>
                <a:srgbClr val="FFFF00"/>
              </a:solidFill>
              <a:latin typeface="Century Gothic"/>
              <a:ea typeface="Century Gothic"/>
              <a:cs typeface="Century Gothic"/>
              <a:sym typeface="Century Gothic"/>
            </a:endParaRPr>
          </a:p>
        </p:txBody>
      </p:sp>
      <p:pic>
        <p:nvPicPr>
          <p:cNvPr descr="Logo, company name&#10;&#10;Description automatically generated" id="167" name="Google Shape;167;p35"/>
          <p:cNvPicPr preferRelativeResize="0"/>
          <p:nvPr/>
        </p:nvPicPr>
        <p:blipFill rotWithShape="1">
          <a:blip r:embed="rId3">
            <a:alphaModFix/>
          </a:blip>
          <a:srcRect b="35119" l="8528" r="8826" t="25098"/>
          <a:stretch/>
        </p:blipFill>
        <p:spPr>
          <a:xfrm>
            <a:off x="6964449" y="103128"/>
            <a:ext cx="2115101" cy="5727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sp>
        <p:nvSpPr>
          <p:cNvPr id="629" name="Google Shape;629;p98"/>
          <p:cNvSpPr/>
          <p:nvPr/>
        </p:nvSpPr>
        <p:spPr>
          <a:xfrm>
            <a:off x="738800" y="2134550"/>
            <a:ext cx="7726800" cy="2104200"/>
          </a:xfrm>
          <a:prstGeom prst="roundRect">
            <a:avLst>
              <a:gd fmla="val 16667" name="adj"/>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98"/>
          <p:cNvSpPr/>
          <p:nvPr/>
        </p:nvSpPr>
        <p:spPr>
          <a:xfrm>
            <a:off x="95850" y="165250"/>
            <a:ext cx="8977800" cy="689400"/>
          </a:xfrm>
          <a:prstGeom prst="rect">
            <a:avLst/>
          </a:prstGeom>
          <a:noFill/>
          <a:ln>
            <a:noFill/>
          </a:ln>
        </p:spPr>
        <p:txBody>
          <a:bodyPr anchorCtr="0" anchor="b" bIns="45700" lIns="91425" spcFirstLastPara="1" rIns="91425" wrap="square" tIns="45700">
            <a:noAutofit/>
          </a:bodyPr>
          <a:lstStyle/>
          <a:p>
            <a:pPr indent="0" lvl="0" marL="0" marR="0" rtl="0" algn="ctr">
              <a:spcBef>
                <a:spcPts val="0"/>
              </a:spcBef>
              <a:spcAft>
                <a:spcPts val="0"/>
              </a:spcAft>
              <a:buClr>
                <a:schemeClr val="lt1"/>
              </a:buClr>
              <a:buSzPts val="4400"/>
              <a:buFont typeface="Century Gothic"/>
              <a:buNone/>
            </a:pPr>
            <a:r>
              <a:rPr lang="en" sz="3000">
                <a:solidFill>
                  <a:schemeClr val="accent6"/>
                </a:solidFill>
                <a:latin typeface="Century Gothic"/>
                <a:ea typeface="Century Gothic"/>
                <a:cs typeface="Century Gothic"/>
                <a:sym typeface="Century Gothic"/>
              </a:rPr>
              <a:t>Combining Stories/Data for Maximum Impact</a:t>
            </a:r>
            <a:endParaRPr sz="200">
              <a:solidFill>
                <a:schemeClr val="accent6"/>
              </a:solidFill>
            </a:endParaRPr>
          </a:p>
          <a:p>
            <a:pPr indent="0" lvl="0" marL="0" marR="0" rtl="0" algn="ctr">
              <a:spcBef>
                <a:spcPts val="0"/>
              </a:spcBef>
              <a:spcAft>
                <a:spcPts val="0"/>
              </a:spcAft>
              <a:buClr>
                <a:srgbClr val="FFFF00"/>
              </a:buClr>
              <a:buSzPts val="3600"/>
              <a:buFont typeface="Century Gothic"/>
              <a:buNone/>
            </a:pPr>
            <a:r>
              <a:t/>
            </a:r>
            <a:endParaRPr sz="500">
              <a:solidFill>
                <a:schemeClr val="dk1"/>
              </a:solidFill>
            </a:endParaRPr>
          </a:p>
        </p:txBody>
      </p:sp>
      <p:sp>
        <p:nvSpPr>
          <p:cNvPr id="631" name="Google Shape;631;p98"/>
          <p:cNvSpPr txBox="1"/>
          <p:nvPr/>
        </p:nvSpPr>
        <p:spPr>
          <a:xfrm>
            <a:off x="761100" y="940200"/>
            <a:ext cx="7621800" cy="326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000">
                <a:solidFill>
                  <a:srgbClr val="FFFF00"/>
                </a:solidFill>
                <a:latin typeface="Century Gothic"/>
                <a:ea typeface="Century Gothic"/>
                <a:cs typeface="Century Gothic"/>
                <a:sym typeface="Century Gothic"/>
              </a:rPr>
              <a:t>DATA</a:t>
            </a:r>
            <a:endParaRPr b="1" sz="4000">
              <a:solidFill>
                <a:srgbClr val="FFFF00"/>
              </a:solidFill>
              <a:latin typeface="Century Gothic"/>
              <a:ea typeface="Century Gothic"/>
              <a:cs typeface="Century Gothic"/>
              <a:sym typeface="Century Gothic"/>
            </a:endParaRPr>
          </a:p>
          <a:p>
            <a:pPr indent="0" lvl="0" marL="0" rtl="0" algn="ctr">
              <a:spcBef>
                <a:spcPts val="0"/>
              </a:spcBef>
              <a:spcAft>
                <a:spcPts val="0"/>
              </a:spcAft>
              <a:buNone/>
            </a:pPr>
            <a:r>
              <a:t/>
            </a:r>
            <a:endParaRPr sz="4000">
              <a:solidFill>
                <a:schemeClr val="dk1"/>
              </a:solidFill>
              <a:latin typeface="Century Gothic"/>
              <a:ea typeface="Century Gothic"/>
              <a:cs typeface="Century Gothic"/>
              <a:sym typeface="Century Gothic"/>
            </a:endParaRPr>
          </a:p>
          <a:p>
            <a:pPr indent="0" lvl="0" marL="0" rtl="0" algn="ctr">
              <a:spcBef>
                <a:spcPts val="0"/>
              </a:spcBef>
              <a:spcAft>
                <a:spcPts val="0"/>
              </a:spcAft>
              <a:buNone/>
            </a:pPr>
            <a:r>
              <a:rPr lang="en" sz="4000">
                <a:solidFill>
                  <a:schemeClr val="dk1"/>
                </a:solidFill>
                <a:latin typeface="Century Gothic"/>
                <a:ea typeface="Century Gothic"/>
                <a:cs typeface="Century Gothic"/>
                <a:sym typeface="Century Gothic"/>
              </a:rPr>
              <a:t>We referred 37 people to VOA for housing assistance in the last quarter.</a:t>
            </a:r>
            <a:endParaRPr sz="3500">
              <a:solidFill>
                <a:schemeClr val="dk1"/>
              </a:solidFill>
              <a:latin typeface="Century Gothic"/>
              <a:ea typeface="Century Gothic"/>
              <a:cs typeface="Century Gothic"/>
              <a:sym typeface="Century Gothic"/>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sp>
        <p:nvSpPr>
          <p:cNvPr id="636" name="Google Shape;636;p99"/>
          <p:cNvSpPr/>
          <p:nvPr/>
        </p:nvSpPr>
        <p:spPr>
          <a:xfrm>
            <a:off x="639650" y="1865700"/>
            <a:ext cx="7878900" cy="2922600"/>
          </a:xfrm>
          <a:prstGeom prst="roundRect">
            <a:avLst>
              <a:gd fmla="val 8000" name="adj"/>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99"/>
          <p:cNvSpPr/>
          <p:nvPr/>
        </p:nvSpPr>
        <p:spPr>
          <a:xfrm>
            <a:off x="95850" y="165250"/>
            <a:ext cx="8977800" cy="689400"/>
          </a:xfrm>
          <a:prstGeom prst="rect">
            <a:avLst/>
          </a:prstGeom>
          <a:noFill/>
          <a:ln>
            <a:noFill/>
          </a:ln>
        </p:spPr>
        <p:txBody>
          <a:bodyPr anchorCtr="0" anchor="b" bIns="45700" lIns="91425" spcFirstLastPara="1" rIns="91425" wrap="square" tIns="45700">
            <a:noAutofit/>
          </a:bodyPr>
          <a:lstStyle/>
          <a:p>
            <a:pPr indent="0" lvl="0" marL="0" marR="0" rtl="0" algn="ctr">
              <a:spcBef>
                <a:spcPts val="0"/>
              </a:spcBef>
              <a:spcAft>
                <a:spcPts val="0"/>
              </a:spcAft>
              <a:buClr>
                <a:schemeClr val="lt1"/>
              </a:buClr>
              <a:buSzPts val="4400"/>
              <a:buFont typeface="Century Gothic"/>
              <a:buNone/>
            </a:pPr>
            <a:r>
              <a:rPr lang="en" sz="3000">
                <a:solidFill>
                  <a:schemeClr val="accent6"/>
                </a:solidFill>
                <a:latin typeface="Century Gothic"/>
                <a:ea typeface="Century Gothic"/>
                <a:cs typeface="Century Gothic"/>
                <a:sym typeface="Century Gothic"/>
              </a:rPr>
              <a:t>Combining Stories/Data for Maximum Impact</a:t>
            </a:r>
            <a:endParaRPr sz="200">
              <a:solidFill>
                <a:schemeClr val="accent6"/>
              </a:solidFill>
            </a:endParaRPr>
          </a:p>
          <a:p>
            <a:pPr indent="0" lvl="0" marL="0" marR="0" rtl="0" algn="ctr">
              <a:spcBef>
                <a:spcPts val="0"/>
              </a:spcBef>
              <a:spcAft>
                <a:spcPts val="0"/>
              </a:spcAft>
              <a:buClr>
                <a:srgbClr val="FFFF00"/>
              </a:buClr>
              <a:buSzPts val="3600"/>
              <a:buFont typeface="Century Gothic"/>
              <a:buNone/>
            </a:pPr>
            <a:r>
              <a:t/>
            </a:r>
            <a:endParaRPr sz="500">
              <a:solidFill>
                <a:schemeClr val="dk1"/>
              </a:solidFill>
            </a:endParaRPr>
          </a:p>
        </p:txBody>
      </p:sp>
      <p:sp>
        <p:nvSpPr>
          <p:cNvPr id="638" name="Google Shape;638;p99"/>
          <p:cNvSpPr txBox="1"/>
          <p:nvPr/>
        </p:nvSpPr>
        <p:spPr>
          <a:xfrm>
            <a:off x="837300" y="940200"/>
            <a:ext cx="7621800" cy="3848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000">
                <a:solidFill>
                  <a:srgbClr val="FFFF00"/>
                </a:solidFill>
                <a:latin typeface="Century Gothic"/>
                <a:ea typeface="Century Gothic"/>
                <a:cs typeface="Century Gothic"/>
                <a:sym typeface="Century Gothic"/>
              </a:rPr>
              <a:t>STORY</a:t>
            </a:r>
            <a:endParaRPr b="1" sz="4000">
              <a:solidFill>
                <a:srgbClr val="FFFF00"/>
              </a:solidFill>
              <a:latin typeface="Century Gothic"/>
              <a:ea typeface="Century Gothic"/>
              <a:cs typeface="Century Gothic"/>
              <a:sym typeface="Century Gothic"/>
            </a:endParaRPr>
          </a:p>
          <a:p>
            <a:pPr indent="0" lvl="0" marL="0" rtl="0" algn="l">
              <a:spcBef>
                <a:spcPts val="0"/>
              </a:spcBef>
              <a:spcAft>
                <a:spcPts val="0"/>
              </a:spcAft>
              <a:buNone/>
            </a:pPr>
            <a:br>
              <a:rPr lang="en" sz="2200">
                <a:solidFill>
                  <a:schemeClr val="dk1"/>
                </a:solidFill>
                <a:latin typeface="Century Gothic"/>
                <a:ea typeface="Century Gothic"/>
                <a:cs typeface="Century Gothic"/>
                <a:sym typeface="Century Gothic"/>
              </a:rPr>
            </a:br>
            <a:r>
              <a:rPr lang="en" sz="2200">
                <a:solidFill>
                  <a:schemeClr val="dk1"/>
                </a:solidFill>
                <a:latin typeface="Century Gothic"/>
                <a:ea typeface="Century Gothic"/>
                <a:cs typeface="Century Gothic"/>
                <a:sym typeface="Century Gothic"/>
              </a:rPr>
              <a:t>I'm writing in regard to one of your librarians to tell you a bit about how she helped my wife and I at a time when we were in </a:t>
            </a:r>
            <a:r>
              <a:rPr b="1" lang="en" sz="2200">
                <a:solidFill>
                  <a:schemeClr val="dk1"/>
                </a:solidFill>
                <a:latin typeface="Century Gothic"/>
                <a:ea typeface="Century Gothic"/>
                <a:cs typeface="Century Gothic"/>
                <a:sym typeface="Century Gothic"/>
              </a:rPr>
              <a:t>dire need and feeling extremely distraught.</a:t>
            </a:r>
            <a:r>
              <a:rPr lang="en" sz="2200">
                <a:solidFill>
                  <a:schemeClr val="dk1"/>
                </a:solidFill>
                <a:latin typeface="Century Gothic"/>
                <a:ea typeface="Century Gothic"/>
                <a:cs typeface="Century Gothic"/>
                <a:sym typeface="Century Gothic"/>
              </a:rPr>
              <a:t> I'm pretty sure that </a:t>
            </a:r>
            <a:r>
              <a:rPr b="1" lang="en" sz="2200">
                <a:solidFill>
                  <a:schemeClr val="dk1"/>
                </a:solidFill>
                <a:latin typeface="Century Gothic"/>
                <a:ea typeface="Century Gothic"/>
                <a:cs typeface="Century Gothic"/>
                <a:sym typeface="Century Gothic"/>
              </a:rPr>
              <a:t>if we hadn't met this sensitive librarian </a:t>
            </a:r>
            <a:r>
              <a:rPr lang="en" sz="2200">
                <a:solidFill>
                  <a:schemeClr val="dk1"/>
                </a:solidFill>
                <a:latin typeface="Century Gothic"/>
                <a:ea typeface="Century Gothic"/>
                <a:cs typeface="Century Gothic"/>
                <a:sym typeface="Century Gothic"/>
              </a:rPr>
              <a:t>compassionately acting beyond her duties to put us in touch with those who she hoped could help us that </a:t>
            </a:r>
            <a:r>
              <a:rPr b="1" lang="en" sz="2200">
                <a:solidFill>
                  <a:schemeClr val="dk1"/>
                </a:solidFill>
                <a:latin typeface="Century Gothic"/>
                <a:ea typeface="Century Gothic"/>
                <a:cs typeface="Century Gothic"/>
                <a:sym typeface="Century Gothic"/>
              </a:rPr>
              <a:t>we'd probably be dead</a:t>
            </a:r>
            <a:r>
              <a:rPr lang="en" sz="2200">
                <a:solidFill>
                  <a:schemeClr val="dk1"/>
                </a:solidFill>
                <a:latin typeface="Century Gothic"/>
                <a:ea typeface="Century Gothic"/>
                <a:cs typeface="Century Gothic"/>
                <a:sym typeface="Century Gothic"/>
              </a:rPr>
              <a:t>, considering the depth of our despair.</a:t>
            </a:r>
            <a:endParaRPr sz="2200">
              <a:solidFill>
                <a:schemeClr val="dk1"/>
              </a:solidFill>
              <a:latin typeface="Century Gothic"/>
              <a:ea typeface="Century Gothic"/>
              <a:cs typeface="Century Gothic"/>
              <a:sym typeface="Century Gothic"/>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sp>
        <p:nvSpPr>
          <p:cNvPr id="643" name="Google Shape;643;p100"/>
          <p:cNvSpPr/>
          <p:nvPr/>
        </p:nvSpPr>
        <p:spPr>
          <a:xfrm>
            <a:off x="4037475" y="3592925"/>
            <a:ext cx="4862700" cy="1535700"/>
          </a:xfrm>
          <a:prstGeom prst="roundRect">
            <a:avLst>
              <a:gd fmla="val 8052" name="adj"/>
            </a:avLst>
          </a:prstGeom>
          <a:solidFill>
            <a:srgbClr val="B45F06"/>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4" name="Google Shape;644;p100"/>
          <p:cNvSpPr/>
          <p:nvPr/>
        </p:nvSpPr>
        <p:spPr>
          <a:xfrm>
            <a:off x="4055775" y="1123675"/>
            <a:ext cx="4862700" cy="1277400"/>
          </a:xfrm>
          <a:prstGeom prst="roundRect">
            <a:avLst>
              <a:gd fmla="val 16667" name="adj"/>
            </a:avLst>
          </a:prstGeom>
          <a:solidFill>
            <a:srgbClr val="1155CC"/>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645" name="Google Shape;645;p100"/>
          <p:cNvPicPr preferRelativeResize="0"/>
          <p:nvPr/>
        </p:nvPicPr>
        <p:blipFill>
          <a:blip r:embed="rId3">
            <a:alphaModFix/>
          </a:blip>
          <a:stretch>
            <a:fillRect/>
          </a:stretch>
        </p:blipFill>
        <p:spPr>
          <a:xfrm>
            <a:off x="507825" y="1051150"/>
            <a:ext cx="3328733" cy="3360763"/>
          </a:xfrm>
          <a:prstGeom prst="rect">
            <a:avLst/>
          </a:prstGeom>
          <a:noFill/>
          <a:ln>
            <a:noFill/>
          </a:ln>
        </p:spPr>
      </p:pic>
      <p:sp>
        <p:nvSpPr>
          <p:cNvPr id="646" name="Google Shape;646;p100"/>
          <p:cNvSpPr txBox="1"/>
          <p:nvPr/>
        </p:nvSpPr>
        <p:spPr>
          <a:xfrm>
            <a:off x="4114800" y="1123750"/>
            <a:ext cx="4724400" cy="1262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900">
                <a:solidFill>
                  <a:schemeClr val="dk1"/>
                </a:solidFill>
                <a:latin typeface="Century Gothic"/>
                <a:ea typeface="Century Gothic"/>
                <a:cs typeface="Century Gothic"/>
                <a:sym typeface="Century Gothic"/>
              </a:rPr>
              <a:t>“If we hadn’t met this sensitive librarian we’d probably be dead. She helped  at a time when we were in dire need and extremely distraught ”</a:t>
            </a:r>
            <a:endParaRPr sz="1000">
              <a:solidFill>
                <a:schemeClr val="dk1"/>
              </a:solidFill>
              <a:latin typeface="Century Gothic"/>
              <a:ea typeface="Century Gothic"/>
              <a:cs typeface="Century Gothic"/>
              <a:sym typeface="Century Gothic"/>
            </a:endParaRPr>
          </a:p>
        </p:txBody>
      </p:sp>
      <p:sp>
        <p:nvSpPr>
          <p:cNvPr id="647" name="Google Shape;647;p100"/>
          <p:cNvSpPr txBox="1"/>
          <p:nvPr/>
        </p:nvSpPr>
        <p:spPr>
          <a:xfrm>
            <a:off x="4055850" y="3592925"/>
            <a:ext cx="4862700" cy="1631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lang="en" sz="1700">
                <a:solidFill>
                  <a:schemeClr val="dk1"/>
                </a:solidFill>
                <a:latin typeface="Century Gothic"/>
                <a:ea typeface="Century Gothic"/>
                <a:cs typeface="Century Gothic"/>
                <a:sym typeface="Century Gothic"/>
              </a:rPr>
              <a:t>Supportive Housing helps people live and thrive in the community; </a:t>
            </a:r>
            <a:r>
              <a:rPr b="1" lang="en" sz="1700">
                <a:solidFill>
                  <a:schemeClr val="dk1"/>
                </a:solidFill>
                <a:latin typeface="Century Gothic"/>
                <a:ea typeface="Century Gothic"/>
                <a:cs typeface="Century Gothic"/>
                <a:sym typeface="Century Gothic"/>
              </a:rPr>
              <a:t>less likely to be incarcerated</a:t>
            </a:r>
            <a:r>
              <a:rPr lang="en" sz="1700">
                <a:solidFill>
                  <a:schemeClr val="dk1"/>
                </a:solidFill>
                <a:latin typeface="Century Gothic"/>
                <a:ea typeface="Century Gothic"/>
                <a:cs typeface="Century Gothic"/>
                <a:sym typeface="Century Gothic"/>
              </a:rPr>
              <a:t>; aids people with disabilities in getting </a:t>
            </a:r>
            <a:r>
              <a:rPr b="1" lang="en" sz="1700">
                <a:solidFill>
                  <a:schemeClr val="dk1"/>
                </a:solidFill>
                <a:latin typeface="Century Gothic"/>
                <a:ea typeface="Century Gothic"/>
                <a:cs typeface="Century Gothic"/>
                <a:sym typeface="Century Gothic"/>
              </a:rPr>
              <a:t>better healthcare</a:t>
            </a:r>
            <a:r>
              <a:rPr lang="en" sz="1700">
                <a:solidFill>
                  <a:schemeClr val="dk1"/>
                </a:solidFill>
                <a:latin typeface="Century Gothic"/>
                <a:ea typeface="Century Gothic"/>
                <a:cs typeface="Century Gothic"/>
                <a:sym typeface="Century Gothic"/>
              </a:rPr>
              <a:t>; and </a:t>
            </a:r>
            <a:r>
              <a:rPr b="1" lang="en" sz="1700">
                <a:solidFill>
                  <a:schemeClr val="dk1"/>
                </a:solidFill>
                <a:latin typeface="Century Gothic"/>
                <a:ea typeface="Century Gothic"/>
                <a:cs typeface="Century Gothic"/>
                <a:sym typeface="Century Gothic"/>
              </a:rPr>
              <a:t>help seniors</a:t>
            </a:r>
            <a:r>
              <a:rPr lang="en" sz="1700">
                <a:solidFill>
                  <a:schemeClr val="dk1"/>
                </a:solidFill>
                <a:latin typeface="Century Gothic"/>
                <a:ea typeface="Century Gothic"/>
                <a:cs typeface="Century Gothic"/>
                <a:sym typeface="Century Gothic"/>
              </a:rPr>
              <a:t> </a:t>
            </a:r>
            <a:r>
              <a:rPr b="1" lang="en" sz="1700">
                <a:solidFill>
                  <a:schemeClr val="dk1"/>
                </a:solidFill>
                <a:latin typeface="Century Gothic"/>
                <a:ea typeface="Century Gothic"/>
                <a:cs typeface="Century Gothic"/>
                <a:sym typeface="Century Gothic"/>
              </a:rPr>
              <a:t>stay in the community </a:t>
            </a:r>
            <a:r>
              <a:rPr lang="en" sz="1700">
                <a:solidFill>
                  <a:schemeClr val="dk1"/>
                </a:solidFill>
                <a:latin typeface="Century Gothic"/>
                <a:ea typeface="Century Gothic"/>
                <a:cs typeface="Century Gothic"/>
                <a:sym typeface="Century Gothic"/>
              </a:rPr>
              <a:t>as they age.</a:t>
            </a:r>
            <a:br>
              <a:rPr lang="en" sz="500">
                <a:solidFill>
                  <a:schemeClr val="accent2"/>
                </a:solidFill>
                <a:latin typeface="Calibri"/>
                <a:ea typeface="Calibri"/>
                <a:cs typeface="Calibri"/>
                <a:sym typeface="Calibri"/>
              </a:rPr>
            </a:br>
            <a:r>
              <a:rPr lang="en" sz="1000">
                <a:solidFill>
                  <a:srgbClr val="92CCDC"/>
                </a:solidFill>
                <a:latin typeface="Calibri"/>
                <a:ea typeface="Calibri"/>
                <a:cs typeface="Calibri"/>
                <a:sym typeface="Calibri"/>
              </a:rPr>
              <a:t>Source: </a:t>
            </a:r>
            <a:r>
              <a:rPr lang="en" sz="1000" u="sng">
                <a:solidFill>
                  <a:schemeClr val="hlink"/>
                </a:solidFill>
                <a:latin typeface="Calibri"/>
                <a:ea typeface="Calibri"/>
                <a:cs typeface="Calibri"/>
                <a:sym typeface="Calibri"/>
                <a:hlinkClick r:id="rId4"/>
              </a:rPr>
              <a:t>Center on Budget and Policy Priorities</a:t>
            </a:r>
            <a:endParaRPr sz="1000">
              <a:solidFill>
                <a:srgbClr val="92CCDC"/>
              </a:solidFill>
              <a:latin typeface="Calibri"/>
              <a:ea typeface="Calibri"/>
              <a:cs typeface="Calibri"/>
              <a:sym typeface="Calibri"/>
            </a:endParaRPr>
          </a:p>
          <a:p>
            <a:pPr indent="0" lvl="0" marL="0" marR="0" rtl="0" algn="ctr">
              <a:lnSpc>
                <a:spcPct val="100000"/>
              </a:lnSpc>
              <a:spcBef>
                <a:spcPts val="0"/>
              </a:spcBef>
              <a:spcAft>
                <a:spcPts val="0"/>
              </a:spcAft>
              <a:buNone/>
            </a:pPr>
            <a:r>
              <a:t/>
            </a:r>
            <a:endParaRPr sz="500">
              <a:solidFill>
                <a:schemeClr val="accent2"/>
              </a:solidFill>
              <a:latin typeface="Calibri"/>
              <a:ea typeface="Calibri"/>
              <a:cs typeface="Calibri"/>
              <a:sym typeface="Calibri"/>
            </a:endParaRPr>
          </a:p>
        </p:txBody>
      </p:sp>
      <p:sp>
        <p:nvSpPr>
          <p:cNvPr id="648" name="Google Shape;648;p100"/>
          <p:cNvSpPr txBox="1"/>
          <p:nvPr/>
        </p:nvSpPr>
        <p:spPr>
          <a:xfrm>
            <a:off x="95850" y="4335725"/>
            <a:ext cx="3740700" cy="846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solidFill>
                  <a:srgbClr val="FFFFFF"/>
                </a:solidFill>
                <a:latin typeface="Century Gothic"/>
                <a:ea typeface="Century Gothic"/>
                <a:cs typeface="Century Gothic"/>
                <a:sym typeface="Century Gothic"/>
              </a:rPr>
              <a:t>Harry and Gladys Smith</a:t>
            </a:r>
            <a:endParaRPr sz="1600">
              <a:solidFill>
                <a:srgbClr val="FFFFFF"/>
              </a:solidFill>
              <a:latin typeface="Century Gothic"/>
              <a:ea typeface="Century Gothic"/>
              <a:cs typeface="Century Gothic"/>
              <a:sym typeface="Century Gothic"/>
            </a:endParaRPr>
          </a:p>
          <a:p>
            <a:pPr indent="0" lvl="0" marL="0" rtl="0" algn="ctr">
              <a:spcBef>
                <a:spcPts val="0"/>
              </a:spcBef>
              <a:spcAft>
                <a:spcPts val="0"/>
              </a:spcAft>
              <a:buNone/>
            </a:pPr>
            <a:r>
              <a:rPr lang="en" sz="1600">
                <a:solidFill>
                  <a:srgbClr val="FFFFFF"/>
                </a:solidFill>
                <a:latin typeface="Century Gothic"/>
                <a:ea typeface="Century Gothic"/>
                <a:cs typeface="Century Gothic"/>
                <a:sym typeface="Century Gothic"/>
              </a:rPr>
              <a:t>(Formerly homeless Library patrons)</a:t>
            </a:r>
            <a:endParaRPr sz="1600">
              <a:solidFill>
                <a:srgbClr val="FFFFFF"/>
              </a:solidFill>
              <a:latin typeface="Century Gothic"/>
              <a:ea typeface="Century Gothic"/>
              <a:cs typeface="Century Gothic"/>
              <a:sym typeface="Century Gothic"/>
            </a:endParaRPr>
          </a:p>
          <a:p>
            <a:pPr indent="0" lvl="0" marL="0" rtl="0" algn="ctr">
              <a:spcBef>
                <a:spcPts val="0"/>
              </a:spcBef>
              <a:spcAft>
                <a:spcPts val="0"/>
              </a:spcAft>
              <a:buNone/>
            </a:pPr>
            <a:r>
              <a:rPr lang="en" sz="800">
                <a:solidFill>
                  <a:schemeClr val="lt2"/>
                </a:solidFill>
                <a:latin typeface="Century Gothic"/>
                <a:ea typeface="Century Gothic"/>
                <a:cs typeface="Century Gothic"/>
                <a:sym typeface="Century Gothic"/>
              </a:rPr>
              <a:t>Photo by</a:t>
            </a:r>
            <a:r>
              <a:rPr lang="en" sz="800">
                <a:solidFill>
                  <a:schemeClr val="lt2"/>
                </a:solidFill>
                <a:uFill>
                  <a:noFill/>
                </a:uFill>
                <a:latin typeface="Century Gothic"/>
                <a:ea typeface="Century Gothic"/>
                <a:cs typeface="Century Gothic"/>
                <a:sym typeface="Century Gothic"/>
                <a:hlinkClick r:id="rId5">
                  <a:extLst>
                    <a:ext uri="{A12FA001-AC4F-418D-AE19-62706E023703}">
                      <ahyp:hlinkClr val="tx"/>
                    </a:ext>
                  </a:extLst>
                </a:hlinkClick>
              </a:rPr>
              <a:t> </a:t>
            </a:r>
            <a:r>
              <a:rPr lang="en" sz="800" u="sng">
                <a:solidFill>
                  <a:schemeClr val="lt2"/>
                </a:solidFill>
                <a:latin typeface="Century Gothic"/>
                <a:ea typeface="Century Gothic"/>
                <a:cs typeface="Century Gothic"/>
                <a:sym typeface="Century Gothic"/>
                <a:hlinkClick r:id="rId6">
                  <a:extLst>
                    <a:ext uri="{A12FA001-AC4F-418D-AE19-62706E023703}">
                      <ahyp:hlinkClr val="tx"/>
                    </a:ext>
                  </a:extLst>
                </a:hlinkClick>
              </a:rPr>
              <a:t>tango.mceffrie</a:t>
            </a:r>
            <a:r>
              <a:rPr lang="en" sz="800">
                <a:solidFill>
                  <a:schemeClr val="lt2"/>
                </a:solidFill>
                <a:latin typeface="Century Gothic"/>
                <a:ea typeface="Century Gothic"/>
                <a:cs typeface="Century Gothic"/>
                <a:sym typeface="Century Gothic"/>
              </a:rPr>
              <a:t> is licensed under</a:t>
            </a:r>
            <a:r>
              <a:rPr lang="en" sz="800">
                <a:solidFill>
                  <a:schemeClr val="lt2"/>
                </a:solidFill>
                <a:uFill>
                  <a:noFill/>
                </a:uFill>
                <a:latin typeface="Century Gothic"/>
                <a:ea typeface="Century Gothic"/>
                <a:cs typeface="Century Gothic"/>
                <a:sym typeface="Century Gothic"/>
                <a:hlinkClick r:id="rId7">
                  <a:extLst>
                    <a:ext uri="{A12FA001-AC4F-418D-AE19-62706E023703}">
                      <ahyp:hlinkClr val="tx"/>
                    </a:ext>
                  </a:extLst>
                </a:hlinkClick>
              </a:rPr>
              <a:t> </a:t>
            </a:r>
            <a:r>
              <a:rPr lang="en" sz="800" u="sng">
                <a:solidFill>
                  <a:schemeClr val="lt2"/>
                </a:solidFill>
                <a:latin typeface="Century Gothic"/>
                <a:ea typeface="Century Gothic"/>
                <a:cs typeface="Century Gothic"/>
                <a:sym typeface="Century Gothic"/>
                <a:hlinkClick r:id="rId8">
                  <a:extLst>
                    <a:ext uri="{A12FA001-AC4F-418D-AE19-62706E023703}">
                      <ahyp:hlinkClr val="tx"/>
                    </a:ext>
                  </a:extLst>
                </a:hlinkClick>
              </a:rPr>
              <a:t>CC BY-NC 2.0</a:t>
            </a:r>
            <a:r>
              <a:rPr lang="en" sz="1100" u="sng">
                <a:solidFill>
                  <a:schemeClr val="lt2"/>
                </a:solidFill>
              </a:rPr>
              <a:t> </a:t>
            </a:r>
            <a:endParaRPr>
              <a:solidFill>
                <a:schemeClr val="lt2"/>
              </a:solidFill>
            </a:endParaRPr>
          </a:p>
        </p:txBody>
      </p:sp>
      <p:sp>
        <p:nvSpPr>
          <p:cNvPr id="649" name="Google Shape;649;p100"/>
          <p:cNvSpPr/>
          <p:nvPr/>
        </p:nvSpPr>
        <p:spPr>
          <a:xfrm>
            <a:off x="4055775" y="2432086"/>
            <a:ext cx="4862700" cy="1160400"/>
          </a:xfrm>
          <a:prstGeom prst="roundRect">
            <a:avLst>
              <a:gd fmla="val 16667" name="adj"/>
            </a:avLst>
          </a:prstGeom>
          <a:solidFill>
            <a:srgbClr val="FF00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0" name="Google Shape;650;p100"/>
          <p:cNvSpPr txBox="1"/>
          <p:nvPr/>
        </p:nvSpPr>
        <p:spPr>
          <a:xfrm>
            <a:off x="4095975" y="2381238"/>
            <a:ext cx="4724400" cy="12774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 sz="4000">
                <a:solidFill>
                  <a:schemeClr val="dk1"/>
                </a:solidFill>
                <a:latin typeface="Century Gothic"/>
                <a:ea typeface="Century Gothic"/>
                <a:cs typeface="Century Gothic"/>
                <a:sym typeface="Century Gothic"/>
              </a:rPr>
              <a:t>148</a:t>
            </a:r>
            <a:r>
              <a:rPr lang="en" sz="3700">
                <a:solidFill>
                  <a:schemeClr val="dk1"/>
                </a:solidFill>
                <a:latin typeface="Century Gothic"/>
                <a:ea typeface="Century Gothic"/>
                <a:cs typeface="Century Gothic"/>
                <a:sym typeface="Century Gothic"/>
              </a:rPr>
              <a:t> Housing Referrals in 2021</a:t>
            </a:r>
            <a:endParaRPr sz="3700">
              <a:solidFill>
                <a:schemeClr val="dk1"/>
              </a:solidFill>
              <a:latin typeface="Century Gothic"/>
              <a:ea typeface="Century Gothic"/>
              <a:cs typeface="Century Gothic"/>
              <a:sym typeface="Century Gothic"/>
            </a:endParaRPr>
          </a:p>
        </p:txBody>
      </p:sp>
      <p:sp>
        <p:nvSpPr>
          <p:cNvPr id="651" name="Google Shape;651;p100"/>
          <p:cNvSpPr/>
          <p:nvPr/>
        </p:nvSpPr>
        <p:spPr>
          <a:xfrm>
            <a:off x="95850" y="-139550"/>
            <a:ext cx="8977800" cy="1104300"/>
          </a:xfrm>
          <a:prstGeom prst="rect">
            <a:avLst/>
          </a:prstGeom>
          <a:noFill/>
          <a:ln>
            <a:noFill/>
          </a:ln>
        </p:spPr>
        <p:txBody>
          <a:bodyPr anchorCtr="0" anchor="b" bIns="45700" lIns="91425" spcFirstLastPara="1" rIns="91425" wrap="square" tIns="45700">
            <a:noAutofit/>
          </a:bodyPr>
          <a:lstStyle/>
          <a:p>
            <a:pPr indent="0" lvl="0" marL="0" marR="0" rtl="0" algn="ctr">
              <a:spcBef>
                <a:spcPts val="0"/>
              </a:spcBef>
              <a:spcAft>
                <a:spcPts val="0"/>
              </a:spcAft>
              <a:buClr>
                <a:schemeClr val="lt1"/>
              </a:buClr>
              <a:buSzPts val="4400"/>
              <a:buFont typeface="Century Gothic"/>
              <a:buNone/>
            </a:pPr>
            <a:r>
              <a:rPr lang="en" sz="3000">
                <a:solidFill>
                  <a:schemeClr val="accent6"/>
                </a:solidFill>
                <a:latin typeface="Century Gothic"/>
                <a:ea typeface="Century Gothic"/>
                <a:cs typeface="Century Gothic"/>
                <a:sym typeface="Century Gothic"/>
              </a:rPr>
              <a:t>Combining Stories/Data for Maximum Impact</a:t>
            </a:r>
            <a:endParaRPr sz="200">
              <a:solidFill>
                <a:schemeClr val="accent6"/>
              </a:solidFill>
            </a:endParaRPr>
          </a:p>
          <a:p>
            <a:pPr indent="0" lvl="0" marL="0" marR="0" rtl="0" algn="ctr">
              <a:spcBef>
                <a:spcPts val="0"/>
              </a:spcBef>
              <a:spcAft>
                <a:spcPts val="0"/>
              </a:spcAft>
              <a:buClr>
                <a:srgbClr val="FFFF00"/>
              </a:buClr>
              <a:buSzPts val="3600"/>
              <a:buFont typeface="Century Gothic"/>
              <a:buNone/>
            </a:pPr>
            <a:r>
              <a:rPr lang="en" sz="2700">
                <a:solidFill>
                  <a:schemeClr val="dk1"/>
                </a:solidFill>
                <a:latin typeface="Century Gothic"/>
                <a:ea typeface="Century Gothic"/>
                <a:cs typeface="Century Gothic"/>
                <a:sym typeface="Century Gothic"/>
              </a:rPr>
              <a:t>Story/Quote/photo →  </a:t>
            </a:r>
            <a:r>
              <a:rPr b="0" lang="en" sz="2700">
                <a:solidFill>
                  <a:schemeClr val="dk1"/>
                </a:solidFill>
                <a:latin typeface="Century Gothic"/>
                <a:ea typeface="Century Gothic"/>
                <a:cs typeface="Century Gothic"/>
                <a:sym typeface="Century Gothic"/>
              </a:rPr>
              <a:t>Data/Multiplier</a:t>
            </a:r>
            <a:r>
              <a:rPr lang="en" sz="2700">
                <a:solidFill>
                  <a:schemeClr val="dk1"/>
                </a:solidFill>
                <a:latin typeface="Century Gothic"/>
                <a:ea typeface="Century Gothic"/>
                <a:cs typeface="Century Gothic"/>
                <a:sym typeface="Century Gothic"/>
              </a:rPr>
              <a:t> → </a:t>
            </a:r>
            <a:r>
              <a:rPr b="0" lang="en" sz="2700">
                <a:solidFill>
                  <a:schemeClr val="dk1"/>
                </a:solidFill>
                <a:latin typeface="Century Gothic"/>
                <a:ea typeface="Century Gothic"/>
                <a:cs typeface="Century Gothic"/>
                <a:sym typeface="Century Gothic"/>
              </a:rPr>
              <a:t>Outcome</a:t>
            </a:r>
            <a:endParaRPr sz="500">
              <a:solidFill>
                <a:schemeClr val="dk1"/>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sp>
        <p:nvSpPr>
          <p:cNvPr id="656" name="Google Shape;656;p101"/>
          <p:cNvSpPr/>
          <p:nvPr/>
        </p:nvSpPr>
        <p:spPr>
          <a:xfrm>
            <a:off x="4027300" y="1196500"/>
            <a:ext cx="4862700" cy="969600"/>
          </a:xfrm>
          <a:prstGeom prst="roundRect">
            <a:avLst>
              <a:gd fmla="val 16667"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7" name="Google Shape;657;p101"/>
          <p:cNvSpPr/>
          <p:nvPr/>
        </p:nvSpPr>
        <p:spPr>
          <a:xfrm>
            <a:off x="4055777" y="3734299"/>
            <a:ext cx="4862700" cy="1046400"/>
          </a:xfrm>
          <a:prstGeom prst="roundRect">
            <a:avLst>
              <a:gd fmla="val 16667"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658" name="Google Shape;658;p101"/>
          <p:cNvPicPr preferRelativeResize="0"/>
          <p:nvPr/>
        </p:nvPicPr>
        <p:blipFill rotWithShape="1">
          <a:blip r:embed="rId3">
            <a:alphaModFix/>
          </a:blip>
          <a:srcRect b="56132" l="0" r="0" t="0"/>
          <a:stretch/>
        </p:blipFill>
        <p:spPr>
          <a:xfrm>
            <a:off x="4074189" y="2398150"/>
            <a:ext cx="4825871" cy="1104236"/>
          </a:xfrm>
          <a:prstGeom prst="rect">
            <a:avLst/>
          </a:prstGeom>
          <a:noFill/>
          <a:ln>
            <a:noFill/>
          </a:ln>
        </p:spPr>
      </p:pic>
      <p:sp>
        <p:nvSpPr>
          <p:cNvPr id="659" name="Google Shape;659;p101"/>
          <p:cNvSpPr txBox="1"/>
          <p:nvPr/>
        </p:nvSpPr>
        <p:spPr>
          <a:xfrm>
            <a:off x="4267200" y="1199950"/>
            <a:ext cx="4724400" cy="969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 sz="1900">
                <a:solidFill>
                  <a:schemeClr val="dk1"/>
                </a:solidFill>
                <a:latin typeface="Century Gothic"/>
                <a:ea typeface="Century Gothic"/>
                <a:cs typeface="Century Gothic"/>
                <a:sym typeface="Century Gothic"/>
              </a:rPr>
              <a:t>“My grandma takes me to the Library every week – I’ve read 127 books since I got my new card last year!”</a:t>
            </a:r>
            <a:endParaRPr sz="1000">
              <a:solidFill>
                <a:schemeClr val="dk1"/>
              </a:solidFill>
              <a:latin typeface="Century Gothic"/>
              <a:ea typeface="Century Gothic"/>
              <a:cs typeface="Century Gothic"/>
              <a:sym typeface="Century Gothic"/>
            </a:endParaRPr>
          </a:p>
        </p:txBody>
      </p:sp>
      <p:sp>
        <p:nvSpPr>
          <p:cNvPr id="660" name="Google Shape;660;p101"/>
          <p:cNvSpPr txBox="1"/>
          <p:nvPr/>
        </p:nvSpPr>
        <p:spPr>
          <a:xfrm>
            <a:off x="4026826" y="3734302"/>
            <a:ext cx="4920600" cy="1277400"/>
          </a:xfrm>
          <a:prstGeom prst="rect">
            <a:avLst/>
          </a:prstGeom>
          <a:noFill/>
          <a:ln>
            <a:noFill/>
          </a:ln>
          <a:effectLst>
            <a:outerShdw blurRad="57150" rotWithShape="0" algn="bl" dist="9525">
              <a:srgbClr val="000000">
                <a:alpha val="50000"/>
              </a:srgbClr>
            </a:outerShdw>
          </a:effectLst>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lang="en" sz="2200">
                <a:solidFill>
                  <a:srgbClr val="FFFF00"/>
                </a:solidFill>
                <a:latin typeface="Century Gothic"/>
                <a:ea typeface="Century Gothic"/>
                <a:cs typeface="Century Gothic"/>
                <a:sym typeface="Century Gothic"/>
              </a:rPr>
              <a:t>Reading builds vocabulary which is a key indicator of future academic success</a:t>
            </a:r>
            <a:r>
              <a:rPr lang="en" sz="2200">
                <a:solidFill>
                  <a:schemeClr val="accent2"/>
                </a:solidFill>
                <a:latin typeface="Century Gothic"/>
                <a:ea typeface="Century Gothic"/>
                <a:cs typeface="Century Gothic"/>
                <a:sym typeface="Century Gothic"/>
              </a:rPr>
              <a:t> </a:t>
            </a:r>
            <a:r>
              <a:rPr lang="en" sz="100">
                <a:solidFill>
                  <a:schemeClr val="accent2"/>
                </a:solidFill>
                <a:latin typeface="Century Gothic"/>
                <a:ea typeface="Century Gothic"/>
                <a:cs typeface="Century Gothic"/>
                <a:sym typeface="Century Gothic"/>
              </a:rPr>
              <a:t> </a:t>
            </a:r>
            <a:r>
              <a:rPr lang="en" sz="1800">
                <a:solidFill>
                  <a:schemeClr val="accent2"/>
                </a:solidFill>
                <a:latin typeface="Calibri"/>
                <a:ea typeface="Calibri"/>
                <a:cs typeface="Calibri"/>
                <a:sym typeface="Calibri"/>
              </a:rPr>
              <a:t> </a:t>
            </a:r>
            <a:br>
              <a:rPr lang="en" sz="500">
                <a:solidFill>
                  <a:schemeClr val="accent2"/>
                </a:solidFill>
                <a:latin typeface="Calibri"/>
                <a:ea typeface="Calibri"/>
                <a:cs typeface="Calibri"/>
                <a:sym typeface="Calibri"/>
              </a:rPr>
            </a:br>
            <a:r>
              <a:rPr i="1" lang="en" sz="1100">
                <a:solidFill>
                  <a:schemeClr val="accent2"/>
                </a:solidFill>
                <a:latin typeface="Calibri"/>
                <a:ea typeface="Calibri"/>
                <a:cs typeface="Calibri"/>
                <a:sym typeface="Calibri"/>
              </a:rPr>
              <a:t>(Marzano &amp; Pickering, 2005)</a:t>
            </a:r>
            <a:endParaRPr i="1" sz="2300">
              <a:solidFill>
                <a:schemeClr val="accent2"/>
              </a:solidFill>
              <a:latin typeface="Calibri"/>
              <a:ea typeface="Calibri"/>
              <a:cs typeface="Calibri"/>
              <a:sym typeface="Calibri"/>
            </a:endParaRPr>
          </a:p>
        </p:txBody>
      </p:sp>
      <p:pic>
        <p:nvPicPr>
          <p:cNvPr id="661" name="Google Shape;661;p101"/>
          <p:cNvPicPr preferRelativeResize="0"/>
          <p:nvPr/>
        </p:nvPicPr>
        <p:blipFill>
          <a:blip r:embed="rId4">
            <a:alphaModFix/>
          </a:blip>
          <a:stretch>
            <a:fillRect/>
          </a:stretch>
        </p:blipFill>
        <p:spPr>
          <a:xfrm>
            <a:off x="172050" y="1199950"/>
            <a:ext cx="3693500" cy="3580750"/>
          </a:xfrm>
          <a:prstGeom prst="rect">
            <a:avLst/>
          </a:prstGeom>
          <a:noFill/>
          <a:ln>
            <a:noFill/>
          </a:ln>
        </p:spPr>
      </p:pic>
      <p:sp>
        <p:nvSpPr>
          <p:cNvPr id="662" name="Google Shape;662;p101"/>
          <p:cNvSpPr/>
          <p:nvPr/>
        </p:nvSpPr>
        <p:spPr>
          <a:xfrm>
            <a:off x="95850" y="-139550"/>
            <a:ext cx="8977800" cy="1104300"/>
          </a:xfrm>
          <a:prstGeom prst="rect">
            <a:avLst/>
          </a:prstGeom>
          <a:noFill/>
          <a:ln>
            <a:noFill/>
          </a:ln>
        </p:spPr>
        <p:txBody>
          <a:bodyPr anchorCtr="0" anchor="b" bIns="45700" lIns="91425" spcFirstLastPara="1" rIns="91425" wrap="square" tIns="45700">
            <a:noAutofit/>
          </a:bodyPr>
          <a:lstStyle/>
          <a:p>
            <a:pPr indent="0" lvl="0" marL="0" marR="0" rtl="0" algn="ctr">
              <a:spcBef>
                <a:spcPts val="0"/>
              </a:spcBef>
              <a:spcAft>
                <a:spcPts val="0"/>
              </a:spcAft>
              <a:buClr>
                <a:schemeClr val="lt1"/>
              </a:buClr>
              <a:buSzPts val="4400"/>
              <a:buFont typeface="Century Gothic"/>
              <a:buNone/>
            </a:pPr>
            <a:r>
              <a:rPr lang="en" sz="3000">
                <a:solidFill>
                  <a:schemeClr val="accent6"/>
                </a:solidFill>
                <a:latin typeface="Century Gothic"/>
                <a:ea typeface="Century Gothic"/>
                <a:cs typeface="Century Gothic"/>
                <a:sym typeface="Century Gothic"/>
              </a:rPr>
              <a:t>Combining Stories/Data for Maximum Impact</a:t>
            </a:r>
            <a:endParaRPr sz="200">
              <a:solidFill>
                <a:schemeClr val="accent6"/>
              </a:solidFill>
            </a:endParaRPr>
          </a:p>
          <a:p>
            <a:pPr indent="0" lvl="0" marL="0" marR="0" rtl="0" algn="ctr">
              <a:spcBef>
                <a:spcPts val="0"/>
              </a:spcBef>
              <a:spcAft>
                <a:spcPts val="0"/>
              </a:spcAft>
              <a:buClr>
                <a:srgbClr val="FFFF00"/>
              </a:buClr>
              <a:buSzPts val="3600"/>
              <a:buFont typeface="Century Gothic"/>
              <a:buNone/>
            </a:pPr>
            <a:r>
              <a:rPr lang="en" sz="2700">
                <a:solidFill>
                  <a:schemeClr val="dk1"/>
                </a:solidFill>
                <a:latin typeface="Century Gothic"/>
                <a:ea typeface="Century Gothic"/>
                <a:cs typeface="Century Gothic"/>
                <a:sym typeface="Century Gothic"/>
              </a:rPr>
              <a:t>Story/Quote/photo →  </a:t>
            </a:r>
            <a:r>
              <a:rPr b="0" lang="en" sz="2700">
                <a:solidFill>
                  <a:schemeClr val="dk1"/>
                </a:solidFill>
                <a:latin typeface="Century Gothic"/>
                <a:ea typeface="Century Gothic"/>
                <a:cs typeface="Century Gothic"/>
                <a:sym typeface="Century Gothic"/>
              </a:rPr>
              <a:t>Data/Multiplier</a:t>
            </a:r>
            <a:r>
              <a:rPr lang="en" sz="2700">
                <a:solidFill>
                  <a:schemeClr val="dk1"/>
                </a:solidFill>
                <a:latin typeface="Century Gothic"/>
                <a:ea typeface="Century Gothic"/>
                <a:cs typeface="Century Gothic"/>
                <a:sym typeface="Century Gothic"/>
              </a:rPr>
              <a:t> → </a:t>
            </a:r>
            <a:r>
              <a:rPr b="0" lang="en" sz="2700">
                <a:solidFill>
                  <a:schemeClr val="dk1"/>
                </a:solidFill>
                <a:latin typeface="Century Gothic"/>
                <a:ea typeface="Century Gothic"/>
                <a:cs typeface="Century Gothic"/>
                <a:sym typeface="Century Gothic"/>
              </a:rPr>
              <a:t>Outcome</a:t>
            </a:r>
            <a:endParaRPr sz="500">
              <a:solidFill>
                <a:schemeClr val="dk1"/>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sp>
        <p:nvSpPr>
          <p:cNvPr id="667" name="Google Shape;667;p102"/>
          <p:cNvSpPr txBox="1"/>
          <p:nvPr>
            <p:ph type="title"/>
          </p:nvPr>
        </p:nvSpPr>
        <p:spPr>
          <a:xfrm>
            <a:off x="311700" y="2940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3133">
                <a:solidFill>
                  <a:srgbClr val="FFFF00"/>
                </a:solidFill>
                <a:latin typeface="Century Gothic"/>
                <a:ea typeface="Century Gothic"/>
                <a:cs typeface="Century Gothic"/>
                <a:sym typeface="Century Gothic"/>
              </a:rPr>
              <a:t>MAPPING YOUR COMMUNITY</a:t>
            </a:r>
            <a:endParaRPr b="1">
              <a:solidFill>
                <a:srgbClr val="FFFF00"/>
              </a:solidFill>
              <a:latin typeface="Century Gothic"/>
              <a:ea typeface="Century Gothic"/>
              <a:cs typeface="Century Gothic"/>
              <a:sym typeface="Century Gothic"/>
            </a:endParaRPr>
          </a:p>
          <a:p>
            <a:pPr indent="0" lvl="0" marL="0" rtl="0" algn="ctr">
              <a:spcBef>
                <a:spcPts val="0"/>
              </a:spcBef>
              <a:spcAft>
                <a:spcPts val="0"/>
              </a:spcAft>
              <a:buNone/>
            </a:pPr>
            <a:r>
              <a:rPr lang="en">
                <a:latin typeface="Century Gothic"/>
                <a:ea typeface="Century Gothic"/>
                <a:cs typeface="Century Gothic"/>
                <a:sym typeface="Century Gothic"/>
              </a:rPr>
              <a:t>Messaging the Library 102</a:t>
            </a:r>
            <a:endParaRPr>
              <a:latin typeface="Century Gothic"/>
              <a:ea typeface="Century Gothic"/>
              <a:cs typeface="Century Gothic"/>
              <a:sym typeface="Century Gothic"/>
            </a:endParaRPr>
          </a:p>
        </p:txBody>
      </p:sp>
      <p:sp>
        <p:nvSpPr>
          <p:cNvPr id="668" name="Google Shape;668;p102"/>
          <p:cNvSpPr txBox="1"/>
          <p:nvPr/>
        </p:nvSpPr>
        <p:spPr>
          <a:xfrm>
            <a:off x="49100" y="971200"/>
            <a:ext cx="9024600" cy="4109700"/>
          </a:xfrm>
          <a:prstGeom prst="rect">
            <a:avLst/>
          </a:prstGeom>
          <a:noFill/>
          <a:ln>
            <a:noFill/>
          </a:ln>
        </p:spPr>
        <p:txBody>
          <a:bodyPr anchorCtr="0" anchor="t" bIns="91425" lIns="91425" spcFirstLastPara="1" rIns="91425" wrap="square" tIns="91425">
            <a:spAutoFit/>
          </a:bodyPr>
          <a:lstStyle/>
          <a:p>
            <a:pPr indent="-285750" lvl="0" marL="400050" rtl="0" algn="l">
              <a:spcBef>
                <a:spcPts val="0"/>
              </a:spcBef>
              <a:spcAft>
                <a:spcPts val="0"/>
              </a:spcAft>
              <a:buClr>
                <a:srgbClr val="CFE2F3"/>
              </a:buClr>
              <a:buSzPts val="1800"/>
              <a:buFont typeface="Century Gothic"/>
              <a:buChar char="●"/>
            </a:pPr>
            <a:r>
              <a:rPr b="1" lang="en" sz="1900">
                <a:solidFill>
                  <a:srgbClr val="CFE2F3"/>
                </a:solidFill>
                <a:highlight>
                  <a:srgbClr val="990000"/>
                </a:highlight>
                <a:latin typeface="Century Gothic"/>
                <a:ea typeface="Century Gothic"/>
                <a:cs typeface="Century Gothic"/>
                <a:sym typeface="Century Gothic"/>
              </a:rPr>
              <a:t>Educational  Stakeholders</a:t>
            </a:r>
            <a:r>
              <a:rPr b="1" lang="en" sz="1800">
                <a:solidFill>
                  <a:srgbClr val="CFE2F3"/>
                </a:solidFill>
                <a:latin typeface="Century Gothic"/>
                <a:ea typeface="Century Gothic"/>
                <a:cs typeface="Century Gothic"/>
                <a:sym typeface="Century Gothic"/>
              </a:rPr>
              <a:t>: </a:t>
            </a:r>
            <a:r>
              <a:rPr lang="en" sz="1800">
                <a:solidFill>
                  <a:srgbClr val="CFE2F3"/>
                </a:solidFill>
                <a:latin typeface="Century Gothic"/>
                <a:ea typeface="Century Gothic"/>
                <a:cs typeface="Century Gothic"/>
                <a:sym typeface="Century Gothic"/>
              </a:rPr>
              <a:t>“Who else cares about education?”</a:t>
            </a:r>
            <a:endParaRPr b="1" sz="1800">
              <a:solidFill>
                <a:srgbClr val="CFE2F3"/>
              </a:solidFill>
              <a:latin typeface="Century Gothic"/>
              <a:ea typeface="Century Gothic"/>
              <a:cs typeface="Century Gothic"/>
              <a:sym typeface="Century Gothic"/>
            </a:endParaRPr>
          </a:p>
          <a:p>
            <a:pPr indent="-285750" lvl="0" marL="400050" rtl="0" algn="l">
              <a:spcBef>
                <a:spcPts val="1000"/>
              </a:spcBef>
              <a:spcAft>
                <a:spcPts val="0"/>
              </a:spcAft>
              <a:buClr>
                <a:srgbClr val="CFE2F3"/>
              </a:buClr>
              <a:buSzPts val="1800"/>
              <a:buFont typeface="Century Gothic"/>
              <a:buChar char="●"/>
            </a:pPr>
            <a:r>
              <a:rPr b="1" lang="en" sz="1900">
                <a:solidFill>
                  <a:srgbClr val="CFE2F3"/>
                </a:solidFill>
                <a:highlight>
                  <a:srgbClr val="980000"/>
                </a:highlight>
                <a:latin typeface="Century Gothic"/>
                <a:ea typeface="Century Gothic"/>
                <a:cs typeface="Century Gothic"/>
                <a:sym typeface="Century Gothic"/>
              </a:rPr>
              <a:t>Social Welfare or Faith-Based Stakeholders</a:t>
            </a:r>
            <a:r>
              <a:rPr b="1" lang="en" sz="1800">
                <a:solidFill>
                  <a:srgbClr val="CFE2F3"/>
                </a:solidFill>
                <a:latin typeface="Century Gothic"/>
                <a:ea typeface="Century Gothic"/>
                <a:cs typeface="Century Gothic"/>
                <a:sym typeface="Century Gothic"/>
              </a:rPr>
              <a:t>: </a:t>
            </a:r>
            <a:r>
              <a:rPr lang="en" sz="1800">
                <a:solidFill>
                  <a:srgbClr val="CFE2F3"/>
                </a:solidFill>
                <a:latin typeface="Century Gothic"/>
                <a:ea typeface="Century Gothic"/>
                <a:cs typeface="Century Gothic"/>
                <a:sym typeface="Century Gothic"/>
              </a:rPr>
              <a:t>“Who else cares about the same populations?” </a:t>
            </a:r>
            <a:endParaRPr sz="1800">
              <a:solidFill>
                <a:srgbClr val="CFE2F3"/>
              </a:solidFill>
              <a:latin typeface="Century Gothic"/>
              <a:ea typeface="Century Gothic"/>
              <a:cs typeface="Century Gothic"/>
              <a:sym typeface="Century Gothic"/>
            </a:endParaRPr>
          </a:p>
          <a:p>
            <a:pPr indent="-285750" lvl="0" marL="400050" rtl="0" algn="l">
              <a:spcBef>
                <a:spcPts val="1000"/>
              </a:spcBef>
              <a:spcAft>
                <a:spcPts val="0"/>
              </a:spcAft>
              <a:buClr>
                <a:srgbClr val="CFE2F3"/>
              </a:buClr>
              <a:buSzPts val="1800"/>
              <a:buFont typeface="Century Gothic"/>
              <a:buChar char="●"/>
            </a:pPr>
            <a:r>
              <a:rPr b="1" lang="en" sz="1900">
                <a:solidFill>
                  <a:srgbClr val="CFE2F3"/>
                </a:solidFill>
                <a:highlight>
                  <a:srgbClr val="980000"/>
                </a:highlight>
                <a:latin typeface="Century Gothic"/>
                <a:ea typeface="Century Gothic"/>
                <a:cs typeface="Century Gothic"/>
                <a:sym typeface="Century Gothic"/>
              </a:rPr>
              <a:t>Governmental Stakeholders</a:t>
            </a:r>
            <a:r>
              <a:rPr b="1" lang="en" sz="1800">
                <a:solidFill>
                  <a:srgbClr val="CFE2F3"/>
                </a:solidFill>
                <a:latin typeface="Century Gothic"/>
                <a:ea typeface="Century Gothic"/>
                <a:cs typeface="Century Gothic"/>
                <a:sym typeface="Century Gothic"/>
              </a:rPr>
              <a:t>: </a:t>
            </a:r>
            <a:r>
              <a:rPr lang="en" sz="1800">
                <a:solidFill>
                  <a:srgbClr val="CFE2F3"/>
                </a:solidFill>
                <a:latin typeface="Century Gothic"/>
                <a:ea typeface="Century Gothic"/>
                <a:cs typeface="Century Gothic"/>
                <a:sym typeface="Century Gothic"/>
              </a:rPr>
              <a:t>“Who Cares What Your Tax Rate is?”</a:t>
            </a:r>
            <a:endParaRPr sz="1800">
              <a:solidFill>
                <a:srgbClr val="CFE2F3"/>
              </a:solidFill>
              <a:latin typeface="Century Gothic"/>
              <a:ea typeface="Century Gothic"/>
              <a:cs typeface="Century Gothic"/>
              <a:sym typeface="Century Gothic"/>
            </a:endParaRPr>
          </a:p>
          <a:p>
            <a:pPr indent="-285750" lvl="0" marL="400050" rtl="0" algn="l">
              <a:spcBef>
                <a:spcPts val="1000"/>
              </a:spcBef>
              <a:spcAft>
                <a:spcPts val="0"/>
              </a:spcAft>
              <a:buClr>
                <a:srgbClr val="CFE2F3"/>
              </a:buClr>
              <a:buSzPts val="1800"/>
              <a:buFont typeface="Century Gothic"/>
              <a:buChar char="●"/>
            </a:pPr>
            <a:r>
              <a:rPr b="1" lang="en" sz="1900">
                <a:solidFill>
                  <a:srgbClr val="CFE2F3"/>
                </a:solidFill>
                <a:highlight>
                  <a:srgbClr val="980000"/>
                </a:highlight>
                <a:latin typeface="Century Gothic"/>
                <a:ea typeface="Century Gothic"/>
                <a:cs typeface="Century Gothic"/>
                <a:sym typeface="Century Gothic"/>
              </a:rPr>
              <a:t>Civic/Social/Arts Organization Stakeholders</a:t>
            </a:r>
            <a:r>
              <a:rPr b="1" lang="en" sz="1800">
                <a:solidFill>
                  <a:srgbClr val="CFE2F3"/>
                </a:solidFill>
                <a:latin typeface="Century Gothic"/>
                <a:ea typeface="Century Gothic"/>
                <a:cs typeface="Century Gothic"/>
                <a:sym typeface="Century Gothic"/>
              </a:rPr>
              <a:t>: </a:t>
            </a:r>
            <a:r>
              <a:rPr lang="en" sz="1800">
                <a:solidFill>
                  <a:srgbClr val="CFE2F3"/>
                </a:solidFill>
                <a:latin typeface="Century Gothic"/>
                <a:ea typeface="Century Gothic"/>
                <a:cs typeface="Century Gothic"/>
                <a:sym typeface="Century Gothic"/>
              </a:rPr>
              <a:t>“Who Else Wants to Change the World a Bit?” </a:t>
            </a:r>
            <a:endParaRPr sz="1800">
              <a:solidFill>
                <a:srgbClr val="CFE2F3"/>
              </a:solidFill>
              <a:latin typeface="Century Gothic"/>
              <a:ea typeface="Century Gothic"/>
              <a:cs typeface="Century Gothic"/>
              <a:sym typeface="Century Gothic"/>
            </a:endParaRPr>
          </a:p>
          <a:p>
            <a:pPr indent="-285750" lvl="0" marL="400050" rtl="0" algn="l">
              <a:spcBef>
                <a:spcPts val="1000"/>
              </a:spcBef>
              <a:spcAft>
                <a:spcPts val="0"/>
              </a:spcAft>
              <a:buClr>
                <a:srgbClr val="CFE2F3"/>
              </a:buClr>
              <a:buSzPts val="1800"/>
              <a:buFont typeface="Century Gothic"/>
              <a:buChar char="●"/>
            </a:pPr>
            <a:r>
              <a:rPr b="1" lang="en" sz="1900">
                <a:solidFill>
                  <a:srgbClr val="CFE2F3"/>
                </a:solidFill>
                <a:highlight>
                  <a:srgbClr val="980000"/>
                </a:highlight>
                <a:latin typeface="Century Gothic"/>
                <a:ea typeface="Century Gothic"/>
                <a:cs typeface="Century Gothic"/>
                <a:sym typeface="Century Gothic"/>
              </a:rPr>
              <a:t>Business Stakeholders</a:t>
            </a:r>
            <a:r>
              <a:rPr b="1" lang="en" sz="1800">
                <a:solidFill>
                  <a:srgbClr val="CFE2F3"/>
                </a:solidFill>
                <a:latin typeface="Century Gothic"/>
                <a:ea typeface="Century Gothic"/>
                <a:cs typeface="Century Gothic"/>
                <a:sym typeface="Century Gothic"/>
              </a:rPr>
              <a:t>:</a:t>
            </a:r>
            <a:r>
              <a:rPr lang="en" sz="1800">
                <a:solidFill>
                  <a:srgbClr val="CFE2F3"/>
                </a:solidFill>
                <a:latin typeface="Century Gothic"/>
                <a:ea typeface="Century Gothic"/>
                <a:cs typeface="Century Gothic"/>
                <a:sym typeface="Century Gothic"/>
              </a:rPr>
              <a:t> “Who Doesn’t Always Know about how libraries support a healthy, thriving economy?” </a:t>
            </a:r>
            <a:endParaRPr sz="1800">
              <a:solidFill>
                <a:srgbClr val="CFE2F3"/>
              </a:solidFill>
              <a:latin typeface="Century Gothic"/>
              <a:ea typeface="Century Gothic"/>
              <a:cs typeface="Century Gothic"/>
              <a:sym typeface="Century Gothic"/>
            </a:endParaRPr>
          </a:p>
          <a:p>
            <a:pPr indent="-285750" lvl="0" marL="400050" rtl="0" algn="l">
              <a:spcBef>
                <a:spcPts val="1000"/>
              </a:spcBef>
              <a:spcAft>
                <a:spcPts val="0"/>
              </a:spcAft>
              <a:buClr>
                <a:srgbClr val="CFE2F3"/>
              </a:buClr>
              <a:buSzPts val="1800"/>
              <a:buFont typeface="Century Gothic"/>
              <a:buChar char="●"/>
            </a:pPr>
            <a:r>
              <a:rPr b="1" lang="en" sz="1900">
                <a:solidFill>
                  <a:srgbClr val="CFE2F3"/>
                </a:solidFill>
                <a:highlight>
                  <a:srgbClr val="980000"/>
                </a:highlight>
                <a:latin typeface="Century Gothic"/>
                <a:ea typeface="Century Gothic"/>
                <a:cs typeface="Century Gothic"/>
                <a:sym typeface="Century Gothic"/>
              </a:rPr>
              <a:t>Politicians and Local Elected officials</a:t>
            </a:r>
            <a:r>
              <a:rPr b="1" lang="en" sz="1800">
                <a:solidFill>
                  <a:srgbClr val="CFE2F3"/>
                </a:solidFill>
                <a:latin typeface="Century Gothic"/>
                <a:ea typeface="Century Gothic"/>
                <a:cs typeface="Century Gothic"/>
                <a:sym typeface="Century Gothic"/>
              </a:rPr>
              <a:t>: </a:t>
            </a:r>
            <a:r>
              <a:rPr lang="en" sz="1800">
                <a:solidFill>
                  <a:srgbClr val="CFE2F3"/>
                </a:solidFill>
                <a:latin typeface="Century Gothic"/>
                <a:ea typeface="Century Gothic"/>
                <a:cs typeface="Century Gothic"/>
                <a:sym typeface="Century Gothic"/>
              </a:rPr>
              <a:t> “Who else has constituents and cares about the overall healthy functioning of the community?”</a:t>
            </a:r>
            <a:endParaRPr sz="1800">
              <a:solidFill>
                <a:srgbClr val="CFE2F3"/>
              </a:solidFill>
              <a:latin typeface="Century Gothic"/>
              <a:ea typeface="Century Gothic"/>
              <a:cs typeface="Century Gothic"/>
              <a:sym typeface="Century Gothic"/>
            </a:endParaRPr>
          </a:p>
          <a:p>
            <a:pPr indent="-285750" lvl="0" marL="400050" rtl="0" algn="l">
              <a:spcBef>
                <a:spcPts val="1000"/>
              </a:spcBef>
              <a:spcAft>
                <a:spcPts val="1000"/>
              </a:spcAft>
              <a:buClr>
                <a:schemeClr val="dk1"/>
              </a:buClr>
              <a:buSzPts val="1800"/>
              <a:buFont typeface="Century Gothic"/>
              <a:buChar char="●"/>
            </a:pPr>
            <a:r>
              <a:rPr b="1" lang="en" sz="1900">
                <a:solidFill>
                  <a:srgbClr val="CFE2F3"/>
                </a:solidFill>
                <a:highlight>
                  <a:srgbClr val="980000"/>
                </a:highlight>
                <a:latin typeface="Century Gothic"/>
                <a:ea typeface="Century Gothic"/>
                <a:cs typeface="Century Gothic"/>
                <a:sym typeface="Century Gothic"/>
              </a:rPr>
              <a:t>Formal/Informal Media and Social Networks</a:t>
            </a:r>
            <a:r>
              <a:rPr b="1" lang="en" sz="1800">
                <a:solidFill>
                  <a:srgbClr val="CFE2F3"/>
                </a:solidFill>
                <a:latin typeface="Century Gothic"/>
                <a:ea typeface="Century Gothic"/>
                <a:cs typeface="Century Gothic"/>
                <a:sym typeface="Century Gothic"/>
              </a:rPr>
              <a:t>: </a:t>
            </a:r>
            <a:r>
              <a:rPr lang="en" sz="1800">
                <a:solidFill>
                  <a:srgbClr val="CFE2F3"/>
                </a:solidFill>
                <a:latin typeface="Century Gothic"/>
                <a:ea typeface="Century Gothic"/>
                <a:cs typeface="Century Gothic"/>
                <a:sym typeface="Century Gothic"/>
              </a:rPr>
              <a:t>“Who needs to hear it first?”</a:t>
            </a:r>
            <a:r>
              <a:rPr lang="en" sz="1800">
                <a:solidFill>
                  <a:schemeClr val="dk1"/>
                </a:solidFill>
                <a:latin typeface="Century Gothic"/>
                <a:ea typeface="Century Gothic"/>
                <a:cs typeface="Century Gothic"/>
                <a:sym typeface="Century Gothic"/>
              </a:rPr>
              <a:t> </a:t>
            </a:r>
            <a:endParaRPr sz="1800">
              <a:solidFill>
                <a:schemeClr val="dk1"/>
              </a:solidFill>
              <a:latin typeface="Century Gothic"/>
              <a:ea typeface="Century Gothic"/>
              <a:cs typeface="Century Gothic"/>
              <a:sym typeface="Century Gothic"/>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2" name="Shape 672"/>
        <p:cNvGrpSpPr/>
        <p:nvPr/>
      </p:nvGrpSpPr>
      <p:grpSpPr>
        <a:xfrm>
          <a:off x="0" y="0"/>
          <a:ext cx="0" cy="0"/>
          <a:chOff x="0" y="0"/>
          <a:chExt cx="0" cy="0"/>
        </a:xfrm>
      </p:grpSpPr>
      <p:sp>
        <p:nvSpPr>
          <p:cNvPr id="673" name="Google Shape;673;p103"/>
          <p:cNvSpPr txBox="1"/>
          <p:nvPr>
            <p:ph type="title"/>
          </p:nvPr>
        </p:nvSpPr>
        <p:spPr>
          <a:xfrm>
            <a:off x="311700" y="25800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990"/>
              <a:buFont typeface="Arial"/>
              <a:buNone/>
            </a:pPr>
            <a:r>
              <a:rPr lang="en" sz="3620">
                <a:solidFill>
                  <a:srgbClr val="FFFF00"/>
                </a:solidFill>
                <a:latin typeface="Century Gothic"/>
                <a:ea typeface="Century Gothic"/>
                <a:cs typeface="Century Gothic"/>
                <a:sym typeface="Century Gothic"/>
              </a:rPr>
              <a:t>Politics and Advocacy</a:t>
            </a:r>
            <a:endParaRPr sz="3620">
              <a:solidFill>
                <a:srgbClr val="FFFF00"/>
              </a:solidFill>
              <a:latin typeface="Century Gothic"/>
              <a:ea typeface="Century Gothic"/>
              <a:cs typeface="Century Gothic"/>
              <a:sym typeface="Century Gothic"/>
            </a:endParaRPr>
          </a:p>
          <a:p>
            <a:pPr indent="0" lvl="0" marL="0" rtl="0" algn="ctr">
              <a:spcBef>
                <a:spcPts val="0"/>
              </a:spcBef>
              <a:spcAft>
                <a:spcPts val="0"/>
              </a:spcAft>
              <a:buNone/>
            </a:pPr>
            <a:r>
              <a:rPr b="1" lang="en">
                <a:solidFill>
                  <a:srgbClr val="FFFF00"/>
                </a:solidFill>
              </a:rPr>
              <a:t> </a:t>
            </a:r>
            <a:endParaRPr b="1">
              <a:solidFill>
                <a:srgbClr val="FFFF00"/>
              </a:solidFill>
            </a:endParaRPr>
          </a:p>
        </p:txBody>
      </p:sp>
      <p:sp>
        <p:nvSpPr>
          <p:cNvPr id="674" name="Google Shape;674;p103"/>
          <p:cNvSpPr/>
          <p:nvPr/>
        </p:nvSpPr>
        <p:spPr>
          <a:xfrm>
            <a:off x="6699" y="2023940"/>
            <a:ext cx="9144000" cy="42165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 sz="4400" u="none" cap="none" strike="noStrike">
                <a:solidFill>
                  <a:srgbClr val="FFFFFF"/>
                </a:solidFill>
                <a:latin typeface="Century Gothic"/>
                <a:ea typeface="Century Gothic"/>
                <a:cs typeface="Century Gothic"/>
                <a:sym typeface="Century Gothic"/>
              </a:rPr>
              <a:t>We do X </a:t>
            </a:r>
            <a:br>
              <a:rPr b="0" i="0" lang="en" sz="4400" u="none" cap="none" strike="noStrike">
                <a:solidFill>
                  <a:srgbClr val="FFFFFF"/>
                </a:solidFill>
                <a:latin typeface="Century Gothic"/>
                <a:ea typeface="Century Gothic"/>
                <a:cs typeface="Century Gothic"/>
                <a:sym typeface="Century Gothic"/>
              </a:rPr>
            </a:br>
            <a:r>
              <a:rPr b="0" i="0" lang="en" sz="2800" u="none" cap="none" strike="noStrike">
                <a:solidFill>
                  <a:srgbClr val="92CCDC"/>
                </a:solidFill>
                <a:latin typeface="Century Gothic"/>
                <a:ea typeface="Century Gothic"/>
                <a:cs typeface="Century Gothic"/>
                <a:sym typeface="Century Gothic"/>
              </a:rPr>
              <a:t>(activity) </a:t>
            </a:r>
            <a:br>
              <a:rPr b="0" i="0" lang="en" sz="4400" u="none" cap="none" strike="noStrike">
                <a:solidFill>
                  <a:srgbClr val="FFFFFF"/>
                </a:solidFill>
                <a:latin typeface="Century Gothic"/>
                <a:ea typeface="Century Gothic"/>
                <a:cs typeface="Century Gothic"/>
                <a:sym typeface="Century Gothic"/>
              </a:rPr>
            </a:br>
            <a:r>
              <a:rPr b="0" i="0" lang="en" sz="4400" u="none" cap="none" strike="noStrike">
                <a:solidFill>
                  <a:srgbClr val="FFFFFF"/>
                </a:solidFill>
                <a:latin typeface="Century Gothic"/>
                <a:ea typeface="Century Gothic"/>
                <a:cs typeface="Century Gothic"/>
                <a:sym typeface="Century Gothic"/>
              </a:rPr>
              <a:t>to </a:t>
            </a:r>
            <a:br>
              <a:rPr b="0" i="0" lang="en" sz="4400" u="none" cap="none" strike="noStrike">
                <a:solidFill>
                  <a:srgbClr val="FFFFFF"/>
                </a:solidFill>
                <a:latin typeface="Century Gothic"/>
                <a:ea typeface="Century Gothic"/>
                <a:cs typeface="Century Gothic"/>
                <a:sym typeface="Century Gothic"/>
              </a:rPr>
            </a:br>
            <a:r>
              <a:rPr b="0" i="0" lang="en" sz="4400" u="none" cap="none" strike="noStrike">
                <a:solidFill>
                  <a:srgbClr val="FFFFFF"/>
                </a:solidFill>
                <a:latin typeface="Century Gothic"/>
                <a:ea typeface="Century Gothic"/>
                <a:cs typeface="Century Gothic"/>
                <a:sym typeface="Century Gothic"/>
              </a:rPr>
              <a:t>Bring about Y</a:t>
            </a:r>
            <a:br>
              <a:rPr b="0" i="0" lang="en" sz="4400" u="none" cap="none" strike="noStrike">
                <a:solidFill>
                  <a:srgbClr val="FFFFFF"/>
                </a:solidFill>
                <a:latin typeface="Century Gothic"/>
                <a:ea typeface="Century Gothic"/>
                <a:cs typeface="Century Gothic"/>
                <a:sym typeface="Century Gothic"/>
              </a:rPr>
            </a:br>
            <a:r>
              <a:rPr b="0" i="0" lang="en" sz="2800" u="none" cap="none" strike="noStrike">
                <a:solidFill>
                  <a:srgbClr val="92CCDC"/>
                </a:solidFill>
                <a:latin typeface="Century Gothic"/>
                <a:ea typeface="Century Gothic"/>
                <a:cs typeface="Century Gothic"/>
                <a:sym typeface="Century Gothic"/>
              </a:rPr>
              <a:t>(belief, attitude, feeling, action) </a:t>
            </a:r>
            <a:endParaRPr sz="100"/>
          </a:p>
        </p:txBody>
      </p:sp>
      <p:sp>
        <p:nvSpPr>
          <p:cNvPr id="675" name="Google Shape;675;p103"/>
          <p:cNvSpPr txBox="1"/>
          <p:nvPr/>
        </p:nvSpPr>
        <p:spPr>
          <a:xfrm>
            <a:off x="6700" y="977252"/>
            <a:ext cx="9144000" cy="1046700"/>
          </a:xfrm>
          <a:prstGeom prst="rect">
            <a:avLst/>
          </a:prstGeom>
          <a:noFill/>
          <a:ln>
            <a:noFill/>
          </a:ln>
        </p:spPr>
        <p:txBody>
          <a:bodyPr anchorCtr="0" anchor="b" bIns="91425" lIns="91425" spcFirstLastPara="1" rIns="91425" wrap="square" tIns="91425">
            <a:noAutofit/>
          </a:bodyPr>
          <a:lstStyle/>
          <a:p>
            <a:pPr indent="304800" lvl="0" marL="0" marR="0" rtl="0" algn="ctr">
              <a:lnSpc>
                <a:spcPct val="100000"/>
              </a:lnSpc>
              <a:spcBef>
                <a:spcPts val="0"/>
              </a:spcBef>
              <a:spcAft>
                <a:spcPts val="0"/>
              </a:spcAft>
              <a:buClr>
                <a:srgbClr val="000000"/>
              </a:buClr>
              <a:buSzPts val="1400"/>
              <a:buFont typeface="Arial"/>
              <a:buNone/>
            </a:pPr>
            <a:r>
              <a:rPr b="1" lang="en" sz="5000">
                <a:solidFill>
                  <a:srgbClr val="FFF2CC"/>
                </a:solidFill>
                <a:highlight>
                  <a:srgbClr val="0000FF"/>
                </a:highlight>
                <a:latin typeface="Century Gothic"/>
                <a:ea typeface="Century Gothic"/>
                <a:cs typeface="Century Gothic"/>
                <a:sym typeface="Century Gothic"/>
              </a:rPr>
              <a:t> </a:t>
            </a:r>
            <a:r>
              <a:rPr b="1" i="0" lang="en" sz="5000" u="none" cap="none" strike="noStrike">
                <a:solidFill>
                  <a:srgbClr val="FFF2CC"/>
                </a:solidFill>
                <a:highlight>
                  <a:srgbClr val="0000FF"/>
                </a:highlight>
                <a:latin typeface="Century Gothic"/>
                <a:ea typeface="Century Gothic"/>
                <a:cs typeface="Century Gothic"/>
                <a:sym typeface="Century Gothic"/>
              </a:rPr>
              <a:t>What is Advocacy?</a:t>
            </a:r>
            <a:r>
              <a:rPr b="1" i="0" lang="en" sz="5000" u="none" cap="none" strike="noStrike">
                <a:solidFill>
                  <a:srgbClr val="0000FF"/>
                </a:solidFill>
                <a:highlight>
                  <a:srgbClr val="0000FF"/>
                </a:highlight>
                <a:latin typeface="Century Gothic"/>
                <a:ea typeface="Century Gothic"/>
                <a:cs typeface="Century Gothic"/>
                <a:sym typeface="Century Gothic"/>
              </a:rPr>
              <a:t>.</a:t>
            </a:r>
            <a:endParaRPr b="0" i="0" sz="5000" u="none" cap="none" strike="noStrike">
              <a:solidFill>
                <a:srgbClr val="0000FF"/>
              </a:solidFill>
              <a:highlight>
                <a:srgbClr val="0000FF"/>
              </a:highlight>
              <a:latin typeface="Century Gothic"/>
              <a:ea typeface="Century Gothic"/>
              <a:cs typeface="Century Gothic"/>
              <a:sym typeface="Century Gothic"/>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sp>
        <p:nvSpPr>
          <p:cNvPr id="681" name="Google Shape;681;p104"/>
          <p:cNvSpPr/>
          <p:nvPr/>
        </p:nvSpPr>
        <p:spPr>
          <a:xfrm>
            <a:off x="6700" y="1567999"/>
            <a:ext cx="9144000" cy="30681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 sz="5700" u="none" cap="none" strike="noStrike">
                <a:solidFill>
                  <a:schemeClr val="dk1"/>
                </a:solidFill>
                <a:latin typeface="Century Gothic"/>
                <a:ea typeface="Century Gothic"/>
                <a:cs typeface="Century Gothic"/>
                <a:sym typeface="Century Gothic"/>
              </a:rPr>
              <a:t>In other words, advocacy is all about</a:t>
            </a:r>
            <a:br>
              <a:rPr b="0" i="0" lang="en" sz="6000" u="none" cap="none" strike="noStrike">
                <a:solidFill>
                  <a:schemeClr val="dk1"/>
                </a:solidFill>
                <a:latin typeface="Century Gothic"/>
                <a:ea typeface="Century Gothic"/>
                <a:cs typeface="Century Gothic"/>
                <a:sym typeface="Century Gothic"/>
              </a:rPr>
            </a:br>
            <a:br>
              <a:rPr b="0" i="0" lang="en" sz="500" u="none" cap="none" strike="noStrike">
                <a:solidFill>
                  <a:schemeClr val="dk1"/>
                </a:solidFill>
                <a:latin typeface="Century Gothic"/>
                <a:ea typeface="Century Gothic"/>
                <a:cs typeface="Century Gothic"/>
                <a:sym typeface="Century Gothic"/>
              </a:rPr>
            </a:br>
            <a:r>
              <a:rPr b="1" i="0" lang="en" sz="4500" u="none" cap="none" strike="noStrike">
                <a:solidFill>
                  <a:srgbClr val="FFFF00"/>
                </a:solidFill>
                <a:latin typeface="Century Gothic"/>
                <a:ea typeface="Century Gothic"/>
                <a:cs typeface="Century Gothic"/>
                <a:sym typeface="Century Gothic"/>
              </a:rPr>
              <a:t>INFLUENCING</a:t>
            </a:r>
            <a:r>
              <a:rPr lang="en" sz="4500"/>
              <a:t> </a:t>
            </a:r>
            <a:r>
              <a:rPr b="1" i="0" lang="en" sz="4500" u="none" cap="none" strike="noStrike">
                <a:solidFill>
                  <a:srgbClr val="FFFF00"/>
                </a:solidFill>
                <a:latin typeface="Century Gothic"/>
                <a:ea typeface="Century Gothic"/>
                <a:cs typeface="Century Gothic"/>
                <a:sym typeface="Century Gothic"/>
              </a:rPr>
              <a:t>OTHERS</a:t>
            </a:r>
            <a:endParaRPr b="1" i="0" sz="2900" u="none" cap="none" strike="noStrike">
              <a:solidFill>
                <a:srgbClr val="FFFF00"/>
              </a:solidFill>
              <a:latin typeface="Century Gothic"/>
              <a:ea typeface="Century Gothic"/>
              <a:cs typeface="Century Gothic"/>
              <a:sym typeface="Century Gothic"/>
            </a:endParaRPr>
          </a:p>
        </p:txBody>
      </p:sp>
      <p:sp>
        <p:nvSpPr>
          <p:cNvPr id="682" name="Google Shape;682;p104"/>
          <p:cNvSpPr txBox="1"/>
          <p:nvPr/>
        </p:nvSpPr>
        <p:spPr>
          <a:xfrm>
            <a:off x="0" y="191911"/>
            <a:ext cx="9144000" cy="1200300"/>
          </a:xfrm>
          <a:prstGeom prst="rect">
            <a:avLst/>
          </a:prstGeom>
          <a:noFill/>
          <a:ln>
            <a:noFill/>
          </a:ln>
        </p:spPr>
        <p:txBody>
          <a:bodyPr anchorCtr="0" anchor="b" bIns="91425" lIns="91425" spcFirstLastPara="1" rIns="91425" wrap="square" tIns="91425">
            <a:noAutofit/>
          </a:bodyPr>
          <a:lstStyle/>
          <a:p>
            <a:pPr indent="304800" lvl="0" marL="0" rtl="0" algn="ctr">
              <a:spcBef>
                <a:spcPts val="0"/>
              </a:spcBef>
              <a:spcAft>
                <a:spcPts val="0"/>
              </a:spcAft>
              <a:buClr>
                <a:srgbClr val="000000"/>
              </a:buClr>
              <a:buSzPts val="1400"/>
              <a:buFont typeface="Arial"/>
              <a:buNone/>
            </a:pPr>
            <a:r>
              <a:rPr b="1" lang="en" sz="5000">
                <a:solidFill>
                  <a:srgbClr val="FFF2CC"/>
                </a:solidFill>
                <a:highlight>
                  <a:srgbClr val="0000FF"/>
                </a:highlight>
                <a:latin typeface="Century Gothic"/>
                <a:ea typeface="Century Gothic"/>
                <a:cs typeface="Century Gothic"/>
                <a:sym typeface="Century Gothic"/>
              </a:rPr>
              <a:t>What is Advocacy?</a:t>
            </a:r>
            <a:endParaRPr b="0" i="0" sz="6600" u="none" cap="none" strike="noStrike">
              <a:solidFill>
                <a:srgbClr val="FFFF00"/>
              </a:solidFill>
              <a:latin typeface="Century Gothic"/>
              <a:ea typeface="Century Gothic"/>
              <a:cs typeface="Century Gothic"/>
              <a:sym typeface="Century Gothic"/>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6" name="Shape 686"/>
        <p:cNvGrpSpPr/>
        <p:nvPr/>
      </p:nvGrpSpPr>
      <p:grpSpPr>
        <a:xfrm>
          <a:off x="0" y="0"/>
          <a:ext cx="0" cy="0"/>
          <a:chOff x="0" y="0"/>
          <a:chExt cx="0" cy="0"/>
        </a:xfrm>
      </p:grpSpPr>
      <p:sp>
        <p:nvSpPr>
          <p:cNvPr id="687" name="Google Shape;687;p105"/>
          <p:cNvSpPr txBox="1"/>
          <p:nvPr>
            <p:ph idx="1" type="body"/>
          </p:nvPr>
        </p:nvSpPr>
        <p:spPr>
          <a:xfrm>
            <a:off x="311700" y="1415425"/>
            <a:ext cx="8520600" cy="14730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lang="en" sz="2900">
                <a:solidFill>
                  <a:schemeClr val="dk1"/>
                </a:solidFill>
                <a:latin typeface="Century Gothic"/>
                <a:ea typeface="Century Gothic"/>
                <a:cs typeface="Century Gothic"/>
                <a:sym typeface="Century Gothic"/>
              </a:rPr>
              <a:t>One of your roles as a library board member is to </a:t>
            </a:r>
            <a:r>
              <a:rPr lang="en" sz="2900">
                <a:solidFill>
                  <a:schemeClr val="accent6"/>
                </a:solidFill>
                <a:latin typeface="Century Gothic"/>
                <a:ea typeface="Century Gothic"/>
                <a:cs typeface="Century Gothic"/>
                <a:sym typeface="Century Gothic"/>
              </a:rPr>
              <a:t>influence others </a:t>
            </a:r>
            <a:r>
              <a:rPr lang="en" sz="2900">
                <a:solidFill>
                  <a:schemeClr val="accent6"/>
                </a:solidFill>
                <a:latin typeface="Century Gothic"/>
                <a:ea typeface="Century Gothic"/>
                <a:cs typeface="Century Gothic"/>
                <a:sym typeface="Century Gothic"/>
              </a:rPr>
              <a:t>so that sufficient resources are allocated to the Library</a:t>
            </a:r>
            <a:r>
              <a:rPr lang="en" sz="2900">
                <a:solidFill>
                  <a:schemeClr val="dk1"/>
                </a:solidFill>
                <a:latin typeface="Century Gothic"/>
                <a:ea typeface="Century Gothic"/>
                <a:cs typeface="Century Gothic"/>
                <a:sym typeface="Century Gothic"/>
              </a:rPr>
              <a:t> </a:t>
            </a:r>
            <a:br>
              <a:rPr lang="en" sz="2900">
                <a:solidFill>
                  <a:schemeClr val="dk1"/>
                </a:solidFill>
                <a:latin typeface="Century Gothic"/>
                <a:ea typeface="Century Gothic"/>
                <a:cs typeface="Century Gothic"/>
                <a:sym typeface="Century Gothic"/>
              </a:rPr>
            </a:br>
            <a:r>
              <a:rPr lang="en" sz="2900">
                <a:solidFill>
                  <a:schemeClr val="dk1"/>
                </a:solidFill>
                <a:latin typeface="Century Gothic"/>
                <a:ea typeface="Century Gothic"/>
                <a:cs typeface="Century Gothic"/>
                <a:sym typeface="Century Gothic"/>
              </a:rPr>
              <a:t>to ensure the provision of high quality, sustainable Library services. </a:t>
            </a:r>
            <a:endParaRPr sz="2900">
              <a:solidFill>
                <a:schemeClr val="dk1"/>
              </a:solidFill>
              <a:latin typeface="Century Gothic"/>
              <a:ea typeface="Century Gothic"/>
              <a:cs typeface="Century Gothic"/>
              <a:sym typeface="Century Gothic"/>
            </a:endParaRPr>
          </a:p>
          <a:p>
            <a:pPr indent="0" lvl="0" marL="0" rtl="0" algn="l">
              <a:spcBef>
                <a:spcPts val="1200"/>
              </a:spcBef>
              <a:spcAft>
                <a:spcPts val="0"/>
              </a:spcAft>
              <a:buNone/>
            </a:pPr>
            <a:r>
              <a:t/>
            </a:r>
            <a:endParaRPr sz="3200">
              <a:solidFill>
                <a:schemeClr val="dk1"/>
              </a:solidFill>
              <a:latin typeface="Century Gothic"/>
              <a:ea typeface="Century Gothic"/>
              <a:cs typeface="Century Gothic"/>
              <a:sym typeface="Century Gothic"/>
            </a:endParaRPr>
          </a:p>
          <a:p>
            <a:pPr indent="0" lvl="0" marL="0" rtl="0" algn="l">
              <a:spcBef>
                <a:spcPts val="1200"/>
              </a:spcBef>
              <a:spcAft>
                <a:spcPts val="0"/>
              </a:spcAft>
              <a:buNone/>
            </a:pPr>
            <a:r>
              <a:t/>
            </a:r>
            <a:endParaRPr sz="3600">
              <a:solidFill>
                <a:schemeClr val="dk1"/>
              </a:solidFill>
            </a:endParaRPr>
          </a:p>
          <a:p>
            <a:pPr indent="0" lvl="0" marL="0" rtl="0" algn="l">
              <a:spcBef>
                <a:spcPts val="1200"/>
              </a:spcBef>
              <a:spcAft>
                <a:spcPts val="0"/>
              </a:spcAft>
              <a:buNone/>
            </a:pPr>
            <a:r>
              <a:t/>
            </a:r>
            <a:endParaRPr sz="3600">
              <a:solidFill>
                <a:schemeClr val="dk1"/>
              </a:solidFill>
            </a:endParaRPr>
          </a:p>
          <a:p>
            <a:pPr indent="0" lvl="0" marL="0" rtl="0" algn="l">
              <a:spcBef>
                <a:spcPts val="1200"/>
              </a:spcBef>
              <a:spcAft>
                <a:spcPts val="1200"/>
              </a:spcAft>
              <a:buNone/>
            </a:pPr>
            <a:r>
              <a:t/>
            </a:r>
            <a:endParaRPr>
              <a:solidFill>
                <a:schemeClr val="dk1"/>
              </a:solidFill>
            </a:endParaRPr>
          </a:p>
        </p:txBody>
      </p:sp>
      <p:sp>
        <p:nvSpPr>
          <p:cNvPr id="688" name="Google Shape;688;p105"/>
          <p:cNvSpPr txBox="1"/>
          <p:nvPr>
            <p:ph type="title"/>
          </p:nvPr>
        </p:nvSpPr>
        <p:spPr>
          <a:xfrm>
            <a:off x="311700" y="18785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620">
                <a:solidFill>
                  <a:srgbClr val="FFFF00"/>
                </a:solidFill>
                <a:latin typeface="Century Gothic"/>
                <a:ea typeface="Century Gothic"/>
                <a:cs typeface="Century Gothic"/>
                <a:sym typeface="Century Gothic"/>
              </a:rPr>
              <a:t>Politics and Advocacy</a:t>
            </a:r>
            <a:endParaRPr sz="3620">
              <a:solidFill>
                <a:srgbClr val="FFFF00"/>
              </a:solidFill>
              <a:latin typeface="Century Gothic"/>
              <a:ea typeface="Century Gothic"/>
              <a:cs typeface="Century Gothic"/>
              <a:sym typeface="Century Gothic"/>
            </a:endParaRPr>
          </a:p>
          <a:p>
            <a:pPr indent="0" lvl="0" marL="0" rtl="0" algn="ctr">
              <a:spcBef>
                <a:spcPts val="0"/>
              </a:spcBef>
              <a:spcAft>
                <a:spcPts val="0"/>
              </a:spcAft>
              <a:buNone/>
            </a:pPr>
            <a:r>
              <a:rPr b="1" lang="en">
                <a:solidFill>
                  <a:srgbClr val="FFFF00"/>
                </a:solidFill>
              </a:rPr>
              <a:t> </a:t>
            </a:r>
            <a:endParaRPr b="1">
              <a:solidFill>
                <a:srgbClr val="FFFF00"/>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 name="Shape 692"/>
        <p:cNvGrpSpPr/>
        <p:nvPr/>
      </p:nvGrpSpPr>
      <p:grpSpPr>
        <a:xfrm>
          <a:off x="0" y="0"/>
          <a:ext cx="0" cy="0"/>
          <a:chOff x="0" y="0"/>
          <a:chExt cx="0" cy="0"/>
        </a:xfrm>
      </p:grpSpPr>
      <p:sp>
        <p:nvSpPr>
          <p:cNvPr id="693" name="Google Shape;693;p106"/>
          <p:cNvSpPr txBox="1"/>
          <p:nvPr>
            <p:ph idx="1" type="body"/>
          </p:nvPr>
        </p:nvSpPr>
        <p:spPr>
          <a:xfrm>
            <a:off x="311700" y="1255350"/>
            <a:ext cx="8520600" cy="35796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b="1" lang="en" sz="3900">
                <a:solidFill>
                  <a:schemeClr val="dk1"/>
                </a:solidFill>
                <a:highlight>
                  <a:srgbClr val="9900FF"/>
                </a:highlight>
                <a:latin typeface="Century Gothic"/>
                <a:ea typeface="Century Gothic"/>
                <a:cs typeface="Century Gothic"/>
                <a:sym typeface="Century Gothic"/>
              </a:rPr>
              <a:t>  Developing Relationships is key  </a:t>
            </a:r>
            <a:r>
              <a:rPr b="1" lang="en" sz="3900">
                <a:solidFill>
                  <a:srgbClr val="9900FF"/>
                </a:solidFill>
                <a:highlight>
                  <a:srgbClr val="9900FF"/>
                </a:highlight>
                <a:latin typeface="Century Gothic"/>
                <a:ea typeface="Century Gothic"/>
                <a:cs typeface="Century Gothic"/>
                <a:sym typeface="Century Gothic"/>
              </a:rPr>
              <a:t>.</a:t>
            </a:r>
            <a:endParaRPr b="1" sz="3900">
              <a:solidFill>
                <a:srgbClr val="9900FF"/>
              </a:solidFill>
              <a:highlight>
                <a:srgbClr val="9900FF"/>
              </a:highlight>
              <a:latin typeface="Century Gothic"/>
              <a:ea typeface="Century Gothic"/>
              <a:cs typeface="Century Gothic"/>
              <a:sym typeface="Century Gothic"/>
            </a:endParaRPr>
          </a:p>
          <a:p>
            <a:pPr indent="0" lvl="0" marL="0" rtl="0" algn="ctr">
              <a:spcBef>
                <a:spcPts val="1200"/>
              </a:spcBef>
              <a:spcAft>
                <a:spcPts val="0"/>
              </a:spcAft>
              <a:buNone/>
            </a:pPr>
            <a:r>
              <a:rPr lang="en" sz="2600">
                <a:solidFill>
                  <a:srgbClr val="00FFFF"/>
                </a:solidFill>
                <a:latin typeface="Century Gothic"/>
                <a:ea typeface="Century Gothic"/>
                <a:cs typeface="Century Gothic"/>
                <a:sym typeface="Century Gothic"/>
              </a:rPr>
              <a:t>IMPORTANT BECAUSE WE HAVE </a:t>
            </a:r>
            <a:br>
              <a:rPr lang="en" sz="2600">
                <a:solidFill>
                  <a:srgbClr val="00FFFF"/>
                </a:solidFill>
                <a:latin typeface="Century Gothic"/>
                <a:ea typeface="Century Gothic"/>
                <a:cs typeface="Century Gothic"/>
                <a:sym typeface="Century Gothic"/>
              </a:rPr>
            </a:br>
            <a:r>
              <a:rPr lang="en" sz="2600">
                <a:solidFill>
                  <a:srgbClr val="00FFFF"/>
                </a:solidFill>
                <a:latin typeface="Century Gothic"/>
                <a:ea typeface="Century Gothic"/>
                <a:cs typeface="Century Gothic"/>
                <a:sym typeface="Century Gothic"/>
              </a:rPr>
              <a:t>NO POLITICAL POWER OR MONEY</a:t>
            </a:r>
            <a:endParaRPr sz="2600">
              <a:solidFill>
                <a:srgbClr val="00FFFF"/>
              </a:solidFill>
              <a:latin typeface="Century Gothic"/>
              <a:ea typeface="Century Gothic"/>
              <a:cs typeface="Century Gothic"/>
              <a:sym typeface="Century Gothic"/>
            </a:endParaRPr>
          </a:p>
          <a:p>
            <a:pPr indent="0" lvl="0" marL="0" rtl="0" algn="ctr">
              <a:spcBef>
                <a:spcPts val="1200"/>
              </a:spcBef>
              <a:spcAft>
                <a:spcPts val="0"/>
              </a:spcAft>
              <a:buNone/>
            </a:pPr>
            <a:r>
              <a:rPr b="1" lang="en" sz="2900">
                <a:solidFill>
                  <a:srgbClr val="F3F3F3"/>
                </a:solidFill>
                <a:latin typeface="Century Gothic"/>
                <a:ea typeface="Century Gothic"/>
                <a:cs typeface="Century Gothic"/>
                <a:sym typeface="Century Gothic"/>
              </a:rPr>
              <a:t>INCREASINGLY IMPORTANT IN OUR </a:t>
            </a:r>
            <a:br>
              <a:rPr b="1" lang="en" sz="2900">
                <a:solidFill>
                  <a:srgbClr val="F3F3F3"/>
                </a:solidFill>
                <a:latin typeface="Century Gothic"/>
                <a:ea typeface="Century Gothic"/>
                <a:cs typeface="Century Gothic"/>
                <a:sym typeface="Century Gothic"/>
              </a:rPr>
            </a:br>
            <a:r>
              <a:rPr b="1" lang="en" sz="2900">
                <a:solidFill>
                  <a:srgbClr val="F3F3F3"/>
                </a:solidFill>
                <a:latin typeface="Century Gothic"/>
                <a:ea typeface="Century Gothic"/>
                <a:cs typeface="Century Gothic"/>
                <a:sym typeface="Century Gothic"/>
              </a:rPr>
              <a:t>POLARIZED POLITICAL ENVIRONMENT</a:t>
            </a:r>
            <a:endParaRPr b="1" sz="2900">
              <a:solidFill>
                <a:srgbClr val="F3F3F3"/>
              </a:solidFill>
              <a:latin typeface="Century Gothic"/>
              <a:ea typeface="Century Gothic"/>
              <a:cs typeface="Century Gothic"/>
              <a:sym typeface="Century Gothic"/>
            </a:endParaRPr>
          </a:p>
          <a:p>
            <a:pPr indent="0" lvl="0" marL="0" rtl="0" algn="ctr">
              <a:spcBef>
                <a:spcPts val="1200"/>
              </a:spcBef>
              <a:spcAft>
                <a:spcPts val="0"/>
              </a:spcAft>
              <a:buNone/>
            </a:pPr>
            <a:r>
              <a:t/>
            </a:r>
            <a:endParaRPr sz="2800">
              <a:solidFill>
                <a:schemeClr val="dk1"/>
              </a:solidFill>
              <a:latin typeface="Century Gothic"/>
              <a:ea typeface="Century Gothic"/>
              <a:cs typeface="Century Gothic"/>
              <a:sym typeface="Century Gothic"/>
            </a:endParaRPr>
          </a:p>
          <a:p>
            <a:pPr indent="0" lvl="0" marL="0" rtl="0" algn="ctr">
              <a:spcBef>
                <a:spcPts val="1200"/>
              </a:spcBef>
              <a:spcAft>
                <a:spcPts val="0"/>
              </a:spcAft>
              <a:buNone/>
            </a:pPr>
            <a:br>
              <a:rPr lang="en" sz="1000">
                <a:solidFill>
                  <a:schemeClr val="dk1"/>
                </a:solidFill>
                <a:latin typeface="Century Gothic"/>
                <a:ea typeface="Century Gothic"/>
                <a:cs typeface="Century Gothic"/>
                <a:sym typeface="Century Gothic"/>
              </a:rPr>
            </a:br>
            <a:endParaRPr sz="1000">
              <a:solidFill>
                <a:schemeClr val="dk1"/>
              </a:solidFill>
              <a:latin typeface="Century Gothic"/>
              <a:ea typeface="Century Gothic"/>
              <a:cs typeface="Century Gothic"/>
              <a:sym typeface="Century Gothic"/>
            </a:endParaRPr>
          </a:p>
          <a:p>
            <a:pPr indent="0" lvl="0" marL="0" rtl="0" algn="ctr">
              <a:spcBef>
                <a:spcPts val="1200"/>
              </a:spcBef>
              <a:spcAft>
                <a:spcPts val="1200"/>
              </a:spcAft>
              <a:buNone/>
            </a:pPr>
            <a:r>
              <a:t/>
            </a:r>
            <a:endParaRPr sz="1000">
              <a:solidFill>
                <a:schemeClr val="dk1"/>
              </a:solidFill>
              <a:latin typeface="Century Gothic"/>
              <a:ea typeface="Century Gothic"/>
              <a:cs typeface="Century Gothic"/>
              <a:sym typeface="Century Gothic"/>
            </a:endParaRPr>
          </a:p>
        </p:txBody>
      </p:sp>
      <p:sp>
        <p:nvSpPr>
          <p:cNvPr id="694" name="Google Shape;694;p106"/>
          <p:cNvSpPr txBox="1"/>
          <p:nvPr>
            <p:ph type="title"/>
          </p:nvPr>
        </p:nvSpPr>
        <p:spPr>
          <a:xfrm>
            <a:off x="311700" y="18785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620">
                <a:solidFill>
                  <a:srgbClr val="FFFF00"/>
                </a:solidFill>
                <a:latin typeface="Century Gothic"/>
                <a:ea typeface="Century Gothic"/>
                <a:cs typeface="Century Gothic"/>
                <a:sym typeface="Century Gothic"/>
              </a:rPr>
              <a:t>Politics and Advocacy</a:t>
            </a:r>
            <a:endParaRPr sz="3620">
              <a:solidFill>
                <a:srgbClr val="FFFF00"/>
              </a:solidFill>
              <a:latin typeface="Century Gothic"/>
              <a:ea typeface="Century Gothic"/>
              <a:cs typeface="Century Gothic"/>
              <a:sym typeface="Century Gothic"/>
            </a:endParaRPr>
          </a:p>
          <a:p>
            <a:pPr indent="0" lvl="0" marL="0" rtl="0" algn="ctr">
              <a:spcBef>
                <a:spcPts val="0"/>
              </a:spcBef>
              <a:spcAft>
                <a:spcPts val="0"/>
              </a:spcAft>
              <a:buNone/>
            </a:pPr>
            <a:r>
              <a:rPr b="1" lang="en">
                <a:solidFill>
                  <a:srgbClr val="FFFF00"/>
                </a:solidFill>
              </a:rPr>
              <a:t> </a:t>
            </a:r>
            <a:endParaRPr b="1">
              <a:solidFill>
                <a:srgbClr val="FFFF00"/>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sp>
        <p:nvSpPr>
          <p:cNvPr id="699" name="Google Shape;699;p107"/>
          <p:cNvSpPr txBox="1"/>
          <p:nvPr/>
        </p:nvSpPr>
        <p:spPr>
          <a:xfrm>
            <a:off x="0" y="2156900"/>
            <a:ext cx="9144000" cy="769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800">
                <a:solidFill>
                  <a:srgbClr val="FFFF00"/>
                </a:solidFill>
                <a:latin typeface="Century Gothic"/>
                <a:ea typeface="Century Gothic"/>
                <a:cs typeface="Century Gothic"/>
                <a:sym typeface="Century Gothic"/>
              </a:rPr>
              <a:t>Why People Support Libraries</a:t>
            </a:r>
            <a:endParaRPr sz="3800">
              <a:solidFill>
                <a:srgbClr val="FFFF00"/>
              </a:solidFill>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36"/>
          <p:cNvSpPr txBox="1"/>
          <p:nvPr/>
        </p:nvSpPr>
        <p:spPr>
          <a:xfrm>
            <a:off x="2500150" y="125150"/>
            <a:ext cx="6437700" cy="1569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i="0" lang="en" sz="2300" u="none" cap="none" strike="noStrike">
                <a:solidFill>
                  <a:schemeClr val="dk1"/>
                </a:solidFill>
                <a:highlight>
                  <a:schemeClr val="lt2"/>
                </a:highlight>
                <a:latin typeface="Calibri"/>
                <a:ea typeface="Calibri"/>
                <a:cs typeface="Calibri"/>
                <a:sym typeface="Calibri"/>
              </a:rPr>
              <a:t>EveryLibrary | </a:t>
            </a:r>
            <a:r>
              <a:rPr b="1" lang="en" sz="2300">
                <a:solidFill>
                  <a:schemeClr val="dk1"/>
                </a:solidFill>
                <a:highlight>
                  <a:schemeClr val="lt2"/>
                </a:highlight>
                <a:latin typeface="Calibri"/>
                <a:ea typeface="Calibri"/>
                <a:cs typeface="Calibri"/>
                <a:sym typeface="Calibri"/>
              </a:rPr>
              <a:t>P</a:t>
            </a:r>
            <a:r>
              <a:rPr b="1" i="0" lang="en" sz="2300" u="none" cap="none" strike="noStrike">
                <a:solidFill>
                  <a:schemeClr val="dk1"/>
                </a:solidFill>
                <a:highlight>
                  <a:schemeClr val="lt2"/>
                </a:highlight>
                <a:latin typeface="Calibri"/>
                <a:ea typeface="Calibri"/>
                <a:cs typeface="Calibri"/>
                <a:sym typeface="Calibri"/>
              </a:rPr>
              <a:t>ro </a:t>
            </a:r>
            <a:r>
              <a:rPr b="1" lang="en" sz="2300">
                <a:solidFill>
                  <a:schemeClr val="dk1"/>
                </a:solidFill>
                <a:highlight>
                  <a:schemeClr val="lt2"/>
                </a:highlight>
                <a:latin typeface="Calibri"/>
                <a:ea typeface="Calibri"/>
                <a:cs typeface="Calibri"/>
                <a:sym typeface="Calibri"/>
              </a:rPr>
              <a:t>B</a:t>
            </a:r>
            <a:r>
              <a:rPr b="1" i="0" lang="en" sz="2300" u="none" cap="none" strike="noStrike">
                <a:solidFill>
                  <a:schemeClr val="dk1"/>
                </a:solidFill>
                <a:highlight>
                  <a:schemeClr val="lt2"/>
                </a:highlight>
                <a:latin typeface="Calibri"/>
                <a:ea typeface="Calibri"/>
                <a:cs typeface="Calibri"/>
                <a:sym typeface="Calibri"/>
              </a:rPr>
              <a:t>ono 501(c)4 </a:t>
            </a:r>
            <a:br>
              <a:rPr b="1" i="0" lang="en" sz="2300" u="none" cap="none" strike="noStrike">
                <a:solidFill>
                  <a:schemeClr val="dk1"/>
                </a:solidFill>
                <a:highlight>
                  <a:schemeClr val="lt2"/>
                </a:highlight>
                <a:latin typeface="Calibri"/>
                <a:ea typeface="Calibri"/>
                <a:cs typeface="Calibri"/>
                <a:sym typeface="Calibri"/>
              </a:rPr>
            </a:br>
            <a:r>
              <a:rPr b="1" i="0" lang="en" sz="2300" u="none" cap="none" strike="noStrike">
                <a:solidFill>
                  <a:schemeClr val="dk1"/>
                </a:solidFill>
                <a:highlight>
                  <a:schemeClr val="lt2"/>
                </a:highlight>
                <a:latin typeface="Calibri"/>
                <a:ea typeface="Calibri"/>
                <a:cs typeface="Calibri"/>
                <a:sym typeface="Calibri"/>
              </a:rPr>
              <a:t>Political Action Committee for Libraries</a:t>
            </a:r>
            <a:endParaRPr b="1" i="0" sz="1300" u="none" cap="none" strike="noStrike">
              <a:solidFill>
                <a:schemeClr val="dk1"/>
              </a:solidFill>
              <a:highlight>
                <a:schemeClr val="lt2"/>
              </a:highlight>
              <a:latin typeface="Calibri"/>
              <a:ea typeface="Calibri"/>
              <a:cs typeface="Calibri"/>
              <a:sym typeface="Calibri"/>
            </a:endParaRPr>
          </a:p>
          <a:p>
            <a:pPr indent="-355600" lvl="0" marL="342900" marR="0" rtl="0" algn="l">
              <a:lnSpc>
                <a:spcPct val="100000"/>
              </a:lnSpc>
              <a:spcBef>
                <a:spcPts val="0"/>
              </a:spcBef>
              <a:spcAft>
                <a:spcPts val="0"/>
              </a:spcAft>
              <a:buClr>
                <a:schemeClr val="dk1"/>
              </a:buClr>
              <a:buSzPts val="2000"/>
              <a:buFont typeface="Arial"/>
              <a:buChar char="•"/>
            </a:pPr>
            <a:r>
              <a:rPr b="0" i="0" lang="en" sz="2300" u="none" cap="none" strike="noStrike">
                <a:solidFill>
                  <a:schemeClr val="dk1"/>
                </a:solidFill>
                <a:latin typeface="Calibri"/>
                <a:ea typeface="Calibri"/>
                <a:cs typeface="Calibri"/>
                <a:sym typeface="Calibri"/>
              </a:rPr>
              <a:t>Election Days and Negotiations</a:t>
            </a:r>
            <a:endParaRPr sz="1300">
              <a:solidFill>
                <a:schemeClr val="dk1"/>
              </a:solidFill>
              <a:latin typeface="Calibri"/>
              <a:ea typeface="Calibri"/>
              <a:cs typeface="Calibri"/>
              <a:sym typeface="Calibri"/>
            </a:endParaRPr>
          </a:p>
          <a:p>
            <a:pPr indent="-355600" lvl="0" marL="342900" marR="0" rtl="0" algn="l">
              <a:lnSpc>
                <a:spcPct val="100000"/>
              </a:lnSpc>
              <a:spcBef>
                <a:spcPts val="0"/>
              </a:spcBef>
              <a:spcAft>
                <a:spcPts val="0"/>
              </a:spcAft>
              <a:buClr>
                <a:schemeClr val="dk1"/>
              </a:buClr>
              <a:buSzPts val="2000"/>
              <a:buFont typeface="Arial"/>
              <a:buChar char="•"/>
            </a:pPr>
            <a:r>
              <a:rPr b="0" i="0" lang="en" sz="2300" u="none" cap="none" strike="noStrike">
                <a:solidFill>
                  <a:schemeClr val="dk1"/>
                </a:solidFill>
                <a:latin typeface="Calibri"/>
                <a:ea typeface="Calibri"/>
                <a:cs typeface="Calibri"/>
                <a:sym typeface="Calibri"/>
              </a:rPr>
              <a:t>Support for Legislative School </a:t>
            </a:r>
            <a:r>
              <a:rPr lang="en" sz="2300">
                <a:solidFill>
                  <a:schemeClr val="dk1"/>
                </a:solidFill>
                <a:latin typeface="Calibri"/>
                <a:ea typeface="Calibri"/>
                <a:cs typeface="Calibri"/>
                <a:sym typeface="Calibri"/>
              </a:rPr>
              <a:t>Librarian </a:t>
            </a:r>
            <a:r>
              <a:rPr b="0" i="0" lang="en" sz="2300" u="none" cap="none" strike="noStrike">
                <a:solidFill>
                  <a:schemeClr val="dk1"/>
                </a:solidFill>
                <a:latin typeface="Calibri"/>
                <a:ea typeface="Calibri"/>
                <a:cs typeface="Calibri"/>
                <a:sym typeface="Calibri"/>
              </a:rPr>
              <a:t>Agenda</a:t>
            </a:r>
            <a:r>
              <a:rPr lang="en" sz="2300">
                <a:solidFill>
                  <a:schemeClr val="dk1"/>
                </a:solidFill>
                <a:latin typeface="Calibri"/>
                <a:ea typeface="Calibri"/>
                <a:cs typeface="Calibri"/>
                <a:sym typeface="Calibri"/>
              </a:rPr>
              <a:t>s </a:t>
            </a:r>
            <a:endParaRPr sz="2300">
              <a:solidFill>
                <a:schemeClr val="dk1"/>
              </a:solidFill>
              <a:latin typeface="Calibri"/>
              <a:ea typeface="Calibri"/>
              <a:cs typeface="Calibri"/>
              <a:sym typeface="Calibri"/>
            </a:endParaRPr>
          </a:p>
          <a:p>
            <a:pPr indent="-355600" lvl="0" marL="342900" marR="0" rtl="0" algn="l">
              <a:lnSpc>
                <a:spcPct val="100000"/>
              </a:lnSpc>
              <a:spcBef>
                <a:spcPts val="0"/>
              </a:spcBef>
              <a:spcAft>
                <a:spcPts val="0"/>
              </a:spcAft>
              <a:buClr>
                <a:schemeClr val="dk1"/>
              </a:buClr>
              <a:buSzPts val="2000"/>
              <a:buFont typeface="Arial"/>
              <a:buChar char="•"/>
            </a:pPr>
            <a:r>
              <a:rPr lang="en" sz="2300">
                <a:solidFill>
                  <a:schemeClr val="dk1"/>
                </a:solidFill>
                <a:latin typeface="Calibri"/>
                <a:ea typeface="Calibri"/>
                <a:cs typeface="Calibri"/>
                <a:sym typeface="Calibri"/>
              </a:rPr>
              <a:t>Crisis/Censorship/Rapid Response</a:t>
            </a:r>
            <a:endParaRPr sz="2300">
              <a:solidFill>
                <a:schemeClr val="dk1"/>
              </a:solidFill>
              <a:latin typeface="Calibri"/>
              <a:ea typeface="Calibri"/>
              <a:cs typeface="Calibri"/>
              <a:sym typeface="Calibri"/>
            </a:endParaRPr>
          </a:p>
          <a:p>
            <a:pPr indent="-355600" lvl="0" marL="342900" marR="0" rtl="0" algn="l">
              <a:lnSpc>
                <a:spcPct val="100000"/>
              </a:lnSpc>
              <a:spcBef>
                <a:spcPts val="0"/>
              </a:spcBef>
              <a:spcAft>
                <a:spcPts val="0"/>
              </a:spcAft>
              <a:buClr>
                <a:schemeClr val="dk1"/>
              </a:buClr>
              <a:buSzPts val="2000"/>
              <a:buFont typeface="Arial"/>
              <a:buChar char="•"/>
            </a:pPr>
            <a:r>
              <a:rPr b="0" i="0" lang="en" sz="2300" u="none" cap="none" strike="noStrike">
                <a:solidFill>
                  <a:schemeClr val="dk1"/>
                </a:solidFill>
                <a:latin typeface="Calibri"/>
                <a:ea typeface="Calibri"/>
                <a:cs typeface="Calibri"/>
                <a:sym typeface="Calibri"/>
              </a:rPr>
              <a:t>Outreach and Activism to the Public</a:t>
            </a:r>
            <a:endParaRPr sz="2300">
              <a:solidFill>
                <a:schemeClr val="dk1"/>
              </a:solidFill>
              <a:latin typeface="Calibri"/>
              <a:ea typeface="Calibri"/>
              <a:cs typeface="Calibri"/>
              <a:sym typeface="Calibri"/>
            </a:endParaRPr>
          </a:p>
          <a:p>
            <a:pPr indent="0" lvl="0" marL="342900" marR="0" rtl="0" algn="l">
              <a:lnSpc>
                <a:spcPct val="100000"/>
              </a:lnSpc>
              <a:spcBef>
                <a:spcPts val="0"/>
              </a:spcBef>
              <a:spcAft>
                <a:spcPts val="0"/>
              </a:spcAft>
              <a:buNone/>
            </a:pPr>
            <a:r>
              <a:t/>
            </a:r>
            <a:endParaRPr sz="2300">
              <a:solidFill>
                <a:schemeClr val="dk1"/>
              </a:solidFill>
              <a:latin typeface="Calibri"/>
              <a:ea typeface="Calibri"/>
              <a:cs typeface="Calibri"/>
              <a:sym typeface="Calibri"/>
            </a:endParaRPr>
          </a:p>
        </p:txBody>
      </p:sp>
      <p:sp>
        <p:nvSpPr>
          <p:cNvPr id="173" name="Google Shape;173;p36"/>
          <p:cNvSpPr txBox="1"/>
          <p:nvPr/>
        </p:nvSpPr>
        <p:spPr>
          <a:xfrm>
            <a:off x="2652126" y="3141715"/>
            <a:ext cx="6221700" cy="1938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1" i="0" lang="en" sz="2400" u="none" cap="none" strike="noStrike">
                <a:solidFill>
                  <a:schemeClr val="dk1"/>
                </a:solidFill>
                <a:highlight>
                  <a:schemeClr val="lt2"/>
                </a:highlight>
                <a:latin typeface="Calibri"/>
                <a:ea typeface="Calibri"/>
                <a:cs typeface="Calibri"/>
                <a:sym typeface="Calibri"/>
              </a:rPr>
              <a:t>EveryLibrary Institute - 501(c)3 </a:t>
            </a:r>
            <a:br>
              <a:rPr b="1" i="0" lang="en" sz="2400" u="none" cap="none" strike="noStrike">
                <a:solidFill>
                  <a:schemeClr val="dk1"/>
                </a:solidFill>
                <a:highlight>
                  <a:schemeClr val="lt2"/>
                </a:highlight>
                <a:latin typeface="Calibri"/>
                <a:ea typeface="Calibri"/>
                <a:cs typeface="Calibri"/>
                <a:sym typeface="Calibri"/>
              </a:rPr>
            </a:br>
            <a:r>
              <a:rPr b="1" i="0" lang="en" sz="2400" u="none" cap="none" strike="noStrike">
                <a:solidFill>
                  <a:schemeClr val="dk1"/>
                </a:solidFill>
                <a:highlight>
                  <a:schemeClr val="lt2"/>
                </a:highlight>
                <a:latin typeface="Calibri"/>
                <a:ea typeface="Calibri"/>
                <a:cs typeface="Calibri"/>
                <a:sym typeface="Calibri"/>
              </a:rPr>
              <a:t>Research and Policy Think Tank</a:t>
            </a:r>
            <a:endParaRPr b="1" i="0" sz="1400" u="none" cap="none" strike="noStrike">
              <a:solidFill>
                <a:schemeClr val="dk1"/>
              </a:solidFill>
              <a:highlight>
                <a:schemeClr val="lt2"/>
              </a:highlight>
              <a:latin typeface="Calibri"/>
              <a:ea typeface="Calibri"/>
              <a:cs typeface="Calibri"/>
              <a:sym typeface="Calibri"/>
            </a:endParaRPr>
          </a:p>
          <a:p>
            <a:pPr indent="-342900" lvl="0" marL="342900" marR="0" rtl="0" algn="l">
              <a:lnSpc>
                <a:spcPct val="100000"/>
              </a:lnSpc>
              <a:spcBef>
                <a:spcPts val="0"/>
              </a:spcBef>
              <a:spcAft>
                <a:spcPts val="0"/>
              </a:spcAft>
              <a:buClr>
                <a:schemeClr val="dk1"/>
              </a:buClr>
              <a:buSzPts val="1800"/>
              <a:buFont typeface="Arial"/>
              <a:buChar char="•"/>
            </a:pPr>
            <a:r>
              <a:rPr b="0" i="0" lang="en" sz="2400" u="none" cap="none" strike="noStrike">
                <a:solidFill>
                  <a:schemeClr val="dk1"/>
                </a:solidFill>
                <a:latin typeface="Calibri"/>
                <a:ea typeface="Calibri"/>
                <a:cs typeface="Calibri"/>
                <a:sym typeface="Calibri"/>
              </a:rPr>
              <a:t>Research Agenda</a:t>
            </a:r>
            <a:endParaRPr b="0" i="0" sz="1100" u="none" cap="none" strike="noStrike">
              <a:solidFill>
                <a:schemeClr val="dk1"/>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1800"/>
              <a:buFont typeface="Arial"/>
              <a:buChar char="•"/>
            </a:pPr>
            <a:r>
              <a:rPr b="0" i="0" lang="en" sz="2400" u="none" cap="none" strike="noStrike">
                <a:solidFill>
                  <a:schemeClr val="dk1"/>
                </a:solidFill>
                <a:latin typeface="Calibri"/>
                <a:ea typeface="Calibri"/>
                <a:cs typeface="Calibri"/>
                <a:sym typeface="Calibri"/>
              </a:rPr>
              <a:t>Training Programs</a:t>
            </a:r>
            <a:endParaRPr b="0" i="0" sz="1100" u="none" cap="none" strike="noStrike">
              <a:solidFill>
                <a:schemeClr val="dk1"/>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1800"/>
              <a:buFont typeface="Arial"/>
              <a:buChar char="•"/>
            </a:pPr>
            <a:r>
              <a:rPr b="0" i="0" lang="en" sz="2400" u="none" cap="none" strike="noStrike">
                <a:solidFill>
                  <a:schemeClr val="dk1"/>
                </a:solidFill>
                <a:latin typeface="Calibri"/>
                <a:ea typeface="Calibri"/>
                <a:cs typeface="Calibri"/>
                <a:sym typeface="Calibri"/>
              </a:rPr>
              <a:t>Programmatic Partnerships and Coalitions</a:t>
            </a:r>
            <a:endParaRPr b="0"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2E75B5"/>
              </a:solidFill>
              <a:latin typeface="Calibri"/>
              <a:ea typeface="Calibri"/>
              <a:cs typeface="Calibri"/>
              <a:sym typeface="Calibri"/>
            </a:endParaRPr>
          </a:p>
        </p:txBody>
      </p:sp>
      <p:sp>
        <p:nvSpPr>
          <p:cNvPr id="174" name="Google Shape;174;p36"/>
          <p:cNvSpPr/>
          <p:nvPr/>
        </p:nvSpPr>
        <p:spPr>
          <a:xfrm>
            <a:off x="2168400" y="2471950"/>
            <a:ext cx="5913451" cy="421426"/>
          </a:xfrm>
          <a:prstGeom prst="rect">
            <a:avLst/>
          </a:prstGeom>
        </p:spPr>
        <p:txBody>
          <a:bodyPr>
            <a:prstTxWarp prst="textPlain"/>
          </a:bodyPr>
          <a:lstStyle/>
          <a:p>
            <a:pPr lvl="0" algn="ctr"/>
            <a:r>
              <a:rPr b="0" i="0">
                <a:ln cap="flat" cmpd="sng" w="9525">
                  <a:solidFill>
                    <a:srgbClr val="9E9E9E"/>
                  </a:solidFill>
                  <a:prstDash val="solid"/>
                  <a:round/>
                  <a:headEnd len="sm" w="sm" type="none"/>
                  <a:tailEnd len="sm" w="sm" type="none"/>
                </a:ln>
                <a:solidFill>
                  <a:srgbClr val="FF0000"/>
                </a:solidFill>
                <a:latin typeface="Arial"/>
              </a:rPr>
              <a:t>100% Donor Supported</a:t>
            </a:r>
          </a:p>
        </p:txBody>
      </p:sp>
      <p:pic>
        <p:nvPicPr>
          <p:cNvPr descr="Logo for EveryLibrary" id="175" name="Google Shape;175;p36" title="EveryLibrary Logo"/>
          <p:cNvPicPr preferRelativeResize="0"/>
          <p:nvPr/>
        </p:nvPicPr>
        <p:blipFill rotWithShape="1">
          <a:blip r:embed="rId3">
            <a:alphaModFix/>
          </a:blip>
          <a:srcRect b="0" l="0" r="0" t="0"/>
          <a:stretch/>
        </p:blipFill>
        <p:spPr>
          <a:xfrm>
            <a:off x="291464" y="263524"/>
            <a:ext cx="2035473" cy="2035473"/>
          </a:xfrm>
          <a:prstGeom prst="rect">
            <a:avLst/>
          </a:prstGeom>
          <a:noFill/>
          <a:ln>
            <a:noFill/>
          </a:ln>
        </p:spPr>
      </p:pic>
      <p:pic>
        <p:nvPicPr>
          <p:cNvPr descr="Logo for EveryLibrary Institute" id="176" name="Google Shape;176;p36" title="Logo for EveryLibrary Institute"/>
          <p:cNvPicPr preferRelativeResize="0"/>
          <p:nvPr/>
        </p:nvPicPr>
        <p:blipFill rotWithShape="1">
          <a:blip r:embed="rId4">
            <a:alphaModFix/>
          </a:blip>
          <a:srcRect b="0" l="0" r="0" t="0"/>
          <a:stretch/>
        </p:blipFill>
        <p:spPr>
          <a:xfrm>
            <a:off x="118250" y="3523525"/>
            <a:ext cx="2381901" cy="1372451"/>
          </a:xfrm>
          <a:prstGeom prst="rect">
            <a:avLst/>
          </a:prstGeom>
          <a:noFill/>
          <a:ln>
            <a:noFill/>
          </a:ln>
        </p:spPr>
      </p:pic>
      <p:pic>
        <p:nvPicPr>
          <p:cNvPr descr="Logo, company name&#10;&#10;Description automatically generated" id="177" name="Google Shape;177;p36"/>
          <p:cNvPicPr preferRelativeResize="0"/>
          <p:nvPr/>
        </p:nvPicPr>
        <p:blipFill rotWithShape="1">
          <a:blip r:embed="rId5">
            <a:alphaModFix amt="24000"/>
          </a:blip>
          <a:srcRect b="35119" l="8528" r="8826" t="25098"/>
          <a:stretch/>
        </p:blipFill>
        <p:spPr>
          <a:xfrm>
            <a:off x="6964449" y="103128"/>
            <a:ext cx="2115101" cy="57270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sp>
        <p:nvSpPr>
          <p:cNvPr id="704" name="Google Shape;704;p108"/>
          <p:cNvSpPr/>
          <p:nvPr/>
        </p:nvSpPr>
        <p:spPr>
          <a:xfrm>
            <a:off x="236125" y="1047400"/>
            <a:ext cx="8720700" cy="3366600"/>
          </a:xfrm>
          <a:prstGeom prst="roundRect">
            <a:avLst>
              <a:gd fmla="val 6945" name="adj"/>
            </a:avLst>
          </a:prstGeom>
          <a:solidFill>
            <a:srgbClr val="0B539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108"/>
          <p:cNvSpPr txBox="1"/>
          <p:nvPr>
            <p:ph idx="1" type="body"/>
          </p:nvPr>
        </p:nvSpPr>
        <p:spPr>
          <a:xfrm>
            <a:off x="177675" y="1140925"/>
            <a:ext cx="8779200" cy="3951000"/>
          </a:xfrm>
          <a:prstGeom prst="rect">
            <a:avLst/>
          </a:prstGeom>
        </p:spPr>
        <p:txBody>
          <a:bodyPr anchorCtr="0" anchor="t" bIns="91425" lIns="91425" spcFirstLastPara="1" rIns="91425" wrap="square" tIns="91425">
            <a:noAutofit/>
          </a:bodyPr>
          <a:lstStyle/>
          <a:p>
            <a:pPr indent="-247650" lvl="0" marL="457200" rtl="0" algn="l">
              <a:lnSpc>
                <a:spcPct val="115000"/>
              </a:lnSpc>
              <a:spcBef>
                <a:spcPts val="0"/>
              </a:spcBef>
              <a:spcAft>
                <a:spcPts val="0"/>
              </a:spcAft>
              <a:buClr>
                <a:schemeClr val="dk1"/>
              </a:buClr>
              <a:buSzPts val="2100"/>
              <a:buFont typeface="Century Gothic"/>
              <a:buChar char="●"/>
            </a:pPr>
            <a:r>
              <a:rPr lang="en" sz="2100">
                <a:solidFill>
                  <a:schemeClr val="dk1"/>
                </a:solidFill>
                <a:latin typeface="Century Gothic"/>
                <a:ea typeface="Century Gothic"/>
                <a:cs typeface="Century Gothic"/>
                <a:sym typeface="Century Gothic"/>
              </a:rPr>
              <a:t>Recognize the library’s </a:t>
            </a:r>
            <a:r>
              <a:rPr b="1" lang="en" sz="2100">
                <a:solidFill>
                  <a:schemeClr val="dk1"/>
                </a:solidFill>
                <a:highlight>
                  <a:srgbClr val="980000"/>
                </a:highlight>
                <a:latin typeface="Century Gothic"/>
                <a:ea typeface="Century Gothic"/>
                <a:cs typeface="Century Gothic"/>
                <a:sym typeface="Century Gothic"/>
              </a:rPr>
              <a:t>importance to the community</a:t>
            </a:r>
            <a:r>
              <a:rPr lang="en" sz="2100">
                <a:solidFill>
                  <a:schemeClr val="dk1"/>
                </a:solidFill>
                <a:highlight>
                  <a:srgbClr val="980000"/>
                </a:highlight>
                <a:latin typeface="Century Gothic"/>
                <a:ea typeface="Century Gothic"/>
                <a:cs typeface="Century Gothic"/>
                <a:sym typeface="Century Gothic"/>
              </a:rPr>
              <a:t> </a:t>
            </a:r>
            <a:br>
              <a:rPr lang="en" sz="2100">
                <a:solidFill>
                  <a:schemeClr val="dk1"/>
                </a:solidFill>
                <a:highlight>
                  <a:srgbClr val="980000"/>
                </a:highlight>
                <a:latin typeface="Century Gothic"/>
                <a:ea typeface="Century Gothic"/>
                <a:cs typeface="Century Gothic"/>
                <a:sym typeface="Century Gothic"/>
              </a:rPr>
            </a:br>
            <a:r>
              <a:rPr lang="en" sz="2100">
                <a:solidFill>
                  <a:schemeClr val="dk1"/>
                </a:solidFill>
                <a:highlight>
                  <a:srgbClr val="980000"/>
                </a:highlight>
                <a:latin typeface="Century Gothic"/>
                <a:ea typeface="Century Gothic"/>
                <a:cs typeface="Century Gothic"/>
                <a:sym typeface="Century Gothic"/>
              </a:rPr>
              <a:t>and to </a:t>
            </a:r>
            <a:r>
              <a:rPr b="1" lang="en" sz="2100">
                <a:solidFill>
                  <a:schemeClr val="dk1"/>
                </a:solidFill>
                <a:highlight>
                  <a:srgbClr val="980000"/>
                </a:highlight>
                <a:latin typeface="Century Gothic"/>
                <a:ea typeface="Century Gothic"/>
                <a:cs typeface="Century Gothic"/>
                <a:sym typeface="Century Gothic"/>
              </a:rPr>
              <a:t>a child’s education</a:t>
            </a:r>
            <a:r>
              <a:rPr lang="en" sz="2100">
                <a:solidFill>
                  <a:schemeClr val="dk1"/>
                </a:solidFill>
                <a:latin typeface="Century Gothic"/>
                <a:ea typeface="Century Gothic"/>
                <a:cs typeface="Century Gothic"/>
                <a:sym typeface="Century Gothic"/>
              </a:rPr>
              <a:t>. </a:t>
            </a:r>
            <a:endParaRPr sz="2100">
              <a:solidFill>
                <a:schemeClr val="dk1"/>
              </a:solidFill>
              <a:latin typeface="Century Gothic"/>
              <a:ea typeface="Century Gothic"/>
              <a:cs typeface="Century Gothic"/>
              <a:sym typeface="Century Gothic"/>
            </a:endParaRPr>
          </a:p>
          <a:p>
            <a:pPr indent="-247650" lvl="0" marL="457200" rtl="0" algn="l">
              <a:lnSpc>
                <a:spcPct val="115000"/>
              </a:lnSpc>
              <a:spcBef>
                <a:spcPts val="1000"/>
              </a:spcBef>
              <a:spcAft>
                <a:spcPts val="0"/>
              </a:spcAft>
              <a:buClr>
                <a:schemeClr val="dk1"/>
              </a:buClr>
              <a:buSzPts val="2100"/>
              <a:buFont typeface="Century Gothic"/>
              <a:buChar char="●"/>
            </a:pPr>
            <a:r>
              <a:rPr lang="en" sz="2100">
                <a:solidFill>
                  <a:schemeClr val="dk1"/>
                </a:solidFill>
                <a:latin typeface="Century Gothic"/>
                <a:ea typeface="Century Gothic"/>
                <a:cs typeface="Century Gothic"/>
                <a:sym typeface="Century Gothic"/>
              </a:rPr>
              <a:t>See the library as a </a:t>
            </a:r>
            <a:r>
              <a:rPr b="1" lang="en" sz="2100">
                <a:solidFill>
                  <a:schemeClr val="dk1"/>
                </a:solidFill>
                <a:highlight>
                  <a:srgbClr val="980000"/>
                </a:highlight>
                <a:latin typeface="Century Gothic"/>
                <a:ea typeface="Century Gothic"/>
                <a:cs typeface="Century Gothic"/>
                <a:sym typeface="Century Gothic"/>
              </a:rPr>
              <a:t>vital community resource</a:t>
            </a:r>
            <a:r>
              <a:rPr lang="en" sz="2100">
                <a:solidFill>
                  <a:schemeClr val="dk1"/>
                </a:solidFill>
                <a:latin typeface="Century Gothic"/>
                <a:ea typeface="Century Gothic"/>
                <a:cs typeface="Century Gothic"/>
                <a:sym typeface="Century Gothic"/>
              </a:rPr>
              <a:t> like public schools, fire and police.</a:t>
            </a:r>
            <a:endParaRPr sz="2100">
              <a:solidFill>
                <a:schemeClr val="dk1"/>
              </a:solidFill>
              <a:latin typeface="Century Gothic"/>
              <a:ea typeface="Century Gothic"/>
              <a:cs typeface="Century Gothic"/>
              <a:sym typeface="Century Gothic"/>
            </a:endParaRPr>
          </a:p>
          <a:p>
            <a:pPr indent="-247650" lvl="0" marL="457200" rtl="0" algn="l">
              <a:lnSpc>
                <a:spcPct val="115000"/>
              </a:lnSpc>
              <a:spcBef>
                <a:spcPts val="1000"/>
              </a:spcBef>
              <a:spcAft>
                <a:spcPts val="0"/>
              </a:spcAft>
              <a:buClr>
                <a:schemeClr val="dk1"/>
              </a:buClr>
              <a:buSzPts val="2100"/>
              <a:buFont typeface="Century Gothic"/>
              <a:buChar char="●"/>
            </a:pPr>
            <a:r>
              <a:rPr lang="en" sz="2100">
                <a:solidFill>
                  <a:schemeClr val="dk1"/>
                </a:solidFill>
                <a:latin typeface="Century Gothic"/>
                <a:ea typeface="Century Gothic"/>
                <a:cs typeface="Century Gothic"/>
                <a:sym typeface="Century Gothic"/>
              </a:rPr>
              <a:t>Hold the belief that the library is a </a:t>
            </a:r>
            <a:r>
              <a:rPr b="1" lang="en" sz="2100">
                <a:solidFill>
                  <a:schemeClr val="dk1"/>
                </a:solidFill>
                <a:highlight>
                  <a:srgbClr val="980000"/>
                </a:highlight>
                <a:latin typeface="Century Gothic"/>
                <a:ea typeface="Century Gothic"/>
                <a:cs typeface="Century Gothic"/>
                <a:sym typeface="Century Gothic"/>
              </a:rPr>
              <a:t>transformational force</a:t>
            </a:r>
            <a:endParaRPr b="1" sz="2100">
              <a:solidFill>
                <a:schemeClr val="dk1"/>
              </a:solidFill>
              <a:highlight>
                <a:srgbClr val="980000"/>
              </a:highlight>
              <a:latin typeface="Century Gothic"/>
              <a:ea typeface="Century Gothic"/>
              <a:cs typeface="Century Gothic"/>
              <a:sym typeface="Century Gothic"/>
            </a:endParaRPr>
          </a:p>
          <a:p>
            <a:pPr indent="-247650" lvl="0" marL="457200" rtl="0" algn="l">
              <a:lnSpc>
                <a:spcPct val="115000"/>
              </a:lnSpc>
              <a:spcBef>
                <a:spcPts val="1000"/>
              </a:spcBef>
              <a:spcAft>
                <a:spcPts val="0"/>
              </a:spcAft>
              <a:buClr>
                <a:schemeClr val="dk1"/>
              </a:buClr>
              <a:buSzPts val="2100"/>
              <a:buFont typeface="Century Gothic"/>
              <a:buChar char="●"/>
            </a:pPr>
            <a:r>
              <a:rPr b="1" lang="en" sz="2100">
                <a:solidFill>
                  <a:schemeClr val="dk1"/>
                </a:solidFill>
                <a:highlight>
                  <a:srgbClr val="980000"/>
                </a:highlight>
                <a:latin typeface="Century Gothic"/>
                <a:ea typeface="Century Gothic"/>
                <a:cs typeface="Century Gothic"/>
                <a:sym typeface="Century Gothic"/>
              </a:rPr>
              <a:t>Not always heavy users of the library</a:t>
            </a:r>
            <a:r>
              <a:rPr lang="en" sz="2100">
                <a:solidFill>
                  <a:schemeClr val="lt1"/>
                </a:solidFill>
                <a:latin typeface="Century Gothic"/>
                <a:ea typeface="Century Gothic"/>
                <a:cs typeface="Century Gothic"/>
                <a:sym typeface="Century Gothic"/>
              </a:rPr>
              <a:t>,</a:t>
            </a:r>
            <a:r>
              <a:rPr lang="en" sz="2100">
                <a:solidFill>
                  <a:schemeClr val="dk1"/>
                </a:solidFill>
                <a:latin typeface="Century Gothic"/>
                <a:ea typeface="Century Gothic"/>
                <a:cs typeface="Century Gothic"/>
                <a:sym typeface="Century Gothic"/>
              </a:rPr>
              <a:t> but believe the library is a noble place, important and relevant to the community.</a:t>
            </a:r>
            <a:endParaRPr sz="2100">
              <a:solidFill>
                <a:schemeClr val="dk1"/>
              </a:solidFill>
              <a:latin typeface="Century Gothic"/>
              <a:ea typeface="Century Gothic"/>
              <a:cs typeface="Century Gothic"/>
              <a:sym typeface="Century Gothic"/>
            </a:endParaRPr>
          </a:p>
          <a:p>
            <a:pPr indent="0" lvl="0" marL="0" rtl="0" algn="ctr">
              <a:lnSpc>
                <a:spcPct val="100000"/>
              </a:lnSpc>
              <a:spcBef>
                <a:spcPts val="1000"/>
              </a:spcBef>
              <a:spcAft>
                <a:spcPts val="1200"/>
              </a:spcAft>
              <a:buNone/>
            </a:pPr>
            <a:br>
              <a:rPr lang="en" sz="1400">
                <a:latin typeface="Century Gothic"/>
                <a:ea typeface="Century Gothic"/>
                <a:cs typeface="Century Gothic"/>
                <a:sym typeface="Century Gothic"/>
              </a:rPr>
            </a:br>
            <a:br>
              <a:rPr lang="en" sz="500">
                <a:latin typeface="Century Gothic"/>
                <a:ea typeface="Century Gothic"/>
                <a:cs typeface="Century Gothic"/>
                <a:sym typeface="Century Gothic"/>
              </a:rPr>
            </a:br>
            <a:r>
              <a:rPr lang="en" sz="1400">
                <a:latin typeface="Century Gothic"/>
                <a:ea typeface="Century Gothic"/>
                <a:cs typeface="Century Gothic"/>
                <a:sym typeface="Century Gothic"/>
              </a:rPr>
              <a:t>Source: </a:t>
            </a:r>
            <a:r>
              <a:rPr lang="en" sz="1500" u="sng">
                <a:latin typeface="Century Gothic"/>
                <a:ea typeface="Century Gothic"/>
                <a:cs typeface="Century Gothic"/>
                <a:sym typeface="Century Gothic"/>
              </a:rPr>
              <a:t>From Awareness to Funding: A Study of Library Support in America</a:t>
            </a:r>
            <a:r>
              <a:rPr lang="en" sz="1500">
                <a:latin typeface="Century Gothic"/>
                <a:ea typeface="Century Gothic"/>
                <a:cs typeface="Century Gothic"/>
                <a:sym typeface="Century Gothic"/>
              </a:rPr>
              <a:t> (OCLC 2008)</a:t>
            </a:r>
            <a:br>
              <a:rPr lang="en" sz="2000">
                <a:solidFill>
                  <a:schemeClr val="dk1"/>
                </a:solidFill>
                <a:latin typeface="Century Gothic"/>
                <a:ea typeface="Century Gothic"/>
                <a:cs typeface="Century Gothic"/>
                <a:sym typeface="Century Gothic"/>
              </a:rPr>
            </a:br>
            <a:endParaRPr sz="2000">
              <a:solidFill>
                <a:schemeClr val="dk1"/>
              </a:solidFill>
              <a:latin typeface="Century Gothic"/>
              <a:ea typeface="Century Gothic"/>
              <a:cs typeface="Century Gothic"/>
              <a:sym typeface="Century Gothic"/>
            </a:endParaRPr>
          </a:p>
        </p:txBody>
      </p:sp>
      <p:sp>
        <p:nvSpPr>
          <p:cNvPr id="706" name="Google Shape;706;p108"/>
          <p:cNvSpPr txBox="1"/>
          <p:nvPr>
            <p:ph type="title"/>
          </p:nvPr>
        </p:nvSpPr>
        <p:spPr>
          <a:xfrm>
            <a:off x="311700" y="25800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4022">
                <a:solidFill>
                  <a:srgbClr val="FFFF00"/>
                </a:solidFill>
                <a:latin typeface="Century Gothic"/>
                <a:ea typeface="Century Gothic"/>
                <a:cs typeface="Century Gothic"/>
                <a:sym typeface="Century Gothic"/>
              </a:rPr>
              <a:t>Why People Support Libraries</a:t>
            </a:r>
            <a:r>
              <a:rPr lang="en">
                <a:solidFill>
                  <a:srgbClr val="FFFF00"/>
                </a:solidFill>
                <a:latin typeface="Century Gothic"/>
                <a:ea typeface="Century Gothic"/>
                <a:cs typeface="Century Gothic"/>
                <a:sym typeface="Century Gothic"/>
              </a:rPr>
              <a:t> </a:t>
            </a:r>
            <a:endParaRPr>
              <a:solidFill>
                <a:srgbClr val="FFFF00"/>
              </a:solidFill>
              <a:latin typeface="Century Gothic"/>
              <a:ea typeface="Century Gothic"/>
              <a:cs typeface="Century Gothic"/>
              <a:sym typeface="Century Gothic"/>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sp>
        <p:nvSpPr>
          <p:cNvPr id="711" name="Google Shape;711;p109"/>
          <p:cNvSpPr/>
          <p:nvPr/>
        </p:nvSpPr>
        <p:spPr>
          <a:xfrm>
            <a:off x="236125" y="1047400"/>
            <a:ext cx="8720700" cy="3366600"/>
          </a:xfrm>
          <a:prstGeom prst="roundRect">
            <a:avLst>
              <a:gd fmla="val 6945" name="adj"/>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109"/>
          <p:cNvSpPr txBox="1"/>
          <p:nvPr>
            <p:ph idx="1" type="body"/>
          </p:nvPr>
        </p:nvSpPr>
        <p:spPr>
          <a:xfrm>
            <a:off x="177675" y="1140925"/>
            <a:ext cx="8779200" cy="3951000"/>
          </a:xfrm>
          <a:prstGeom prst="rect">
            <a:avLst/>
          </a:prstGeom>
        </p:spPr>
        <p:txBody>
          <a:bodyPr anchorCtr="0" anchor="t" bIns="91425" lIns="91425" spcFirstLastPara="1" rIns="91425" wrap="square" tIns="91425">
            <a:noAutofit/>
          </a:bodyPr>
          <a:lstStyle/>
          <a:p>
            <a:pPr indent="-247650" lvl="0" marL="457200" rtl="0" algn="l">
              <a:lnSpc>
                <a:spcPct val="115000"/>
              </a:lnSpc>
              <a:spcBef>
                <a:spcPts val="0"/>
              </a:spcBef>
              <a:spcAft>
                <a:spcPts val="0"/>
              </a:spcAft>
              <a:buClr>
                <a:srgbClr val="434343"/>
              </a:buClr>
              <a:buSzPts val="2100"/>
              <a:buFont typeface="Century Gothic"/>
              <a:buChar char="●"/>
            </a:pPr>
            <a:r>
              <a:rPr lang="en" sz="2100">
                <a:solidFill>
                  <a:srgbClr val="434343"/>
                </a:solidFill>
                <a:latin typeface="Century Gothic"/>
                <a:ea typeface="Century Gothic"/>
                <a:cs typeface="Century Gothic"/>
                <a:sym typeface="Century Gothic"/>
              </a:rPr>
              <a:t>Recognize the library’s </a:t>
            </a:r>
            <a:r>
              <a:rPr b="1" lang="en" sz="2100">
                <a:solidFill>
                  <a:srgbClr val="434343"/>
                </a:solidFill>
                <a:latin typeface="Century Gothic"/>
                <a:ea typeface="Century Gothic"/>
                <a:cs typeface="Century Gothic"/>
                <a:sym typeface="Century Gothic"/>
              </a:rPr>
              <a:t>importance to the community</a:t>
            </a:r>
            <a:r>
              <a:rPr lang="en" sz="2100">
                <a:solidFill>
                  <a:srgbClr val="434343"/>
                </a:solidFill>
                <a:latin typeface="Century Gothic"/>
                <a:ea typeface="Century Gothic"/>
                <a:cs typeface="Century Gothic"/>
                <a:sym typeface="Century Gothic"/>
              </a:rPr>
              <a:t> </a:t>
            </a:r>
            <a:br>
              <a:rPr lang="en" sz="2100">
                <a:solidFill>
                  <a:srgbClr val="434343"/>
                </a:solidFill>
                <a:latin typeface="Century Gothic"/>
                <a:ea typeface="Century Gothic"/>
                <a:cs typeface="Century Gothic"/>
                <a:sym typeface="Century Gothic"/>
              </a:rPr>
            </a:br>
            <a:r>
              <a:rPr lang="en" sz="2100">
                <a:solidFill>
                  <a:srgbClr val="434343"/>
                </a:solidFill>
                <a:latin typeface="Century Gothic"/>
                <a:ea typeface="Century Gothic"/>
                <a:cs typeface="Century Gothic"/>
                <a:sym typeface="Century Gothic"/>
              </a:rPr>
              <a:t>and to </a:t>
            </a:r>
            <a:r>
              <a:rPr b="1" lang="en" sz="2100">
                <a:solidFill>
                  <a:srgbClr val="434343"/>
                </a:solidFill>
                <a:latin typeface="Century Gothic"/>
                <a:ea typeface="Century Gothic"/>
                <a:cs typeface="Century Gothic"/>
                <a:sym typeface="Century Gothic"/>
              </a:rPr>
              <a:t>a child’s education</a:t>
            </a:r>
            <a:r>
              <a:rPr lang="en" sz="2100">
                <a:solidFill>
                  <a:srgbClr val="434343"/>
                </a:solidFill>
                <a:latin typeface="Century Gothic"/>
                <a:ea typeface="Century Gothic"/>
                <a:cs typeface="Century Gothic"/>
                <a:sym typeface="Century Gothic"/>
              </a:rPr>
              <a:t>. </a:t>
            </a:r>
            <a:endParaRPr sz="2100">
              <a:solidFill>
                <a:srgbClr val="434343"/>
              </a:solidFill>
              <a:latin typeface="Century Gothic"/>
              <a:ea typeface="Century Gothic"/>
              <a:cs typeface="Century Gothic"/>
              <a:sym typeface="Century Gothic"/>
            </a:endParaRPr>
          </a:p>
          <a:p>
            <a:pPr indent="-247650" lvl="0" marL="457200" rtl="0" algn="l">
              <a:lnSpc>
                <a:spcPct val="115000"/>
              </a:lnSpc>
              <a:spcBef>
                <a:spcPts val="1000"/>
              </a:spcBef>
              <a:spcAft>
                <a:spcPts val="0"/>
              </a:spcAft>
              <a:buClr>
                <a:srgbClr val="434343"/>
              </a:buClr>
              <a:buSzPts val="2100"/>
              <a:buFont typeface="Century Gothic"/>
              <a:buChar char="●"/>
            </a:pPr>
            <a:r>
              <a:rPr lang="en" sz="2100">
                <a:solidFill>
                  <a:srgbClr val="434343"/>
                </a:solidFill>
                <a:latin typeface="Century Gothic"/>
                <a:ea typeface="Century Gothic"/>
                <a:cs typeface="Century Gothic"/>
                <a:sym typeface="Century Gothic"/>
              </a:rPr>
              <a:t>See the library as a </a:t>
            </a:r>
            <a:r>
              <a:rPr b="1" lang="en" sz="2100">
                <a:solidFill>
                  <a:srgbClr val="434343"/>
                </a:solidFill>
                <a:latin typeface="Century Gothic"/>
                <a:ea typeface="Century Gothic"/>
                <a:cs typeface="Century Gothic"/>
                <a:sym typeface="Century Gothic"/>
              </a:rPr>
              <a:t>vital community resource</a:t>
            </a:r>
            <a:r>
              <a:rPr lang="en" sz="2100">
                <a:solidFill>
                  <a:srgbClr val="434343"/>
                </a:solidFill>
                <a:latin typeface="Century Gothic"/>
                <a:ea typeface="Century Gothic"/>
                <a:cs typeface="Century Gothic"/>
                <a:sym typeface="Century Gothic"/>
              </a:rPr>
              <a:t> like public schools, fire and police.</a:t>
            </a:r>
            <a:endParaRPr sz="2100">
              <a:solidFill>
                <a:srgbClr val="434343"/>
              </a:solidFill>
              <a:latin typeface="Century Gothic"/>
              <a:ea typeface="Century Gothic"/>
              <a:cs typeface="Century Gothic"/>
              <a:sym typeface="Century Gothic"/>
            </a:endParaRPr>
          </a:p>
          <a:p>
            <a:pPr indent="-247650" lvl="0" marL="457200" rtl="0" algn="l">
              <a:lnSpc>
                <a:spcPct val="115000"/>
              </a:lnSpc>
              <a:spcBef>
                <a:spcPts val="1000"/>
              </a:spcBef>
              <a:spcAft>
                <a:spcPts val="0"/>
              </a:spcAft>
              <a:buClr>
                <a:srgbClr val="434343"/>
              </a:buClr>
              <a:buSzPts val="2100"/>
              <a:buFont typeface="Century Gothic"/>
              <a:buChar char="●"/>
            </a:pPr>
            <a:r>
              <a:rPr lang="en" sz="2100">
                <a:solidFill>
                  <a:srgbClr val="434343"/>
                </a:solidFill>
                <a:latin typeface="Century Gothic"/>
                <a:ea typeface="Century Gothic"/>
                <a:cs typeface="Century Gothic"/>
                <a:sym typeface="Century Gothic"/>
              </a:rPr>
              <a:t>Hold the belief that the library is a </a:t>
            </a:r>
            <a:r>
              <a:rPr b="1" lang="en" sz="2100">
                <a:solidFill>
                  <a:srgbClr val="434343"/>
                </a:solidFill>
                <a:latin typeface="Century Gothic"/>
                <a:ea typeface="Century Gothic"/>
                <a:cs typeface="Century Gothic"/>
                <a:sym typeface="Century Gothic"/>
              </a:rPr>
              <a:t>transformational force</a:t>
            </a:r>
            <a:endParaRPr b="1" sz="2100">
              <a:solidFill>
                <a:srgbClr val="434343"/>
              </a:solidFill>
              <a:latin typeface="Century Gothic"/>
              <a:ea typeface="Century Gothic"/>
              <a:cs typeface="Century Gothic"/>
              <a:sym typeface="Century Gothic"/>
            </a:endParaRPr>
          </a:p>
          <a:p>
            <a:pPr indent="-247650" lvl="0" marL="457200" rtl="0" algn="l">
              <a:lnSpc>
                <a:spcPct val="115000"/>
              </a:lnSpc>
              <a:spcBef>
                <a:spcPts val="1000"/>
              </a:spcBef>
              <a:spcAft>
                <a:spcPts val="0"/>
              </a:spcAft>
              <a:buClr>
                <a:srgbClr val="434343"/>
              </a:buClr>
              <a:buSzPts val="2100"/>
              <a:buFont typeface="Century Gothic"/>
              <a:buChar char="●"/>
            </a:pPr>
            <a:r>
              <a:rPr b="1" lang="en" sz="2100">
                <a:solidFill>
                  <a:srgbClr val="434343"/>
                </a:solidFill>
                <a:latin typeface="Century Gothic"/>
                <a:ea typeface="Century Gothic"/>
                <a:cs typeface="Century Gothic"/>
                <a:sym typeface="Century Gothic"/>
              </a:rPr>
              <a:t>Not always heavy users of the library</a:t>
            </a:r>
            <a:r>
              <a:rPr lang="en" sz="2100">
                <a:solidFill>
                  <a:srgbClr val="434343"/>
                </a:solidFill>
                <a:latin typeface="Century Gothic"/>
                <a:ea typeface="Century Gothic"/>
                <a:cs typeface="Century Gothic"/>
                <a:sym typeface="Century Gothic"/>
              </a:rPr>
              <a:t>, but believe the library is a noble place, important and relevant to the community.</a:t>
            </a:r>
            <a:endParaRPr sz="2100">
              <a:solidFill>
                <a:srgbClr val="434343"/>
              </a:solidFill>
              <a:latin typeface="Century Gothic"/>
              <a:ea typeface="Century Gothic"/>
              <a:cs typeface="Century Gothic"/>
              <a:sym typeface="Century Gothic"/>
            </a:endParaRPr>
          </a:p>
          <a:p>
            <a:pPr indent="0" lvl="0" marL="0" rtl="0" algn="ctr">
              <a:lnSpc>
                <a:spcPct val="100000"/>
              </a:lnSpc>
              <a:spcBef>
                <a:spcPts val="1000"/>
              </a:spcBef>
              <a:spcAft>
                <a:spcPts val="1200"/>
              </a:spcAft>
              <a:buNone/>
            </a:pPr>
            <a:br>
              <a:rPr lang="en" sz="1400">
                <a:latin typeface="Century Gothic"/>
                <a:ea typeface="Century Gothic"/>
                <a:cs typeface="Century Gothic"/>
                <a:sym typeface="Century Gothic"/>
              </a:rPr>
            </a:br>
            <a:br>
              <a:rPr lang="en" sz="500">
                <a:latin typeface="Century Gothic"/>
                <a:ea typeface="Century Gothic"/>
                <a:cs typeface="Century Gothic"/>
                <a:sym typeface="Century Gothic"/>
              </a:rPr>
            </a:br>
            <a:r>
              <a:rPr lang="en" sz="1400">
                <a:solidFill>
                  <a:srgbClr val="666666"/>
                </a:solidFill>
                <a:latin typeface="Century Gothic"/>
                <a:ea typeface="Century Gothic"/>
                <a:cs typeface="Century Gothic"/>
                <a:sym typeface="Century Gothic"/>
              </a:rPr>
              <a:t>Source: </a:t>
            </a:r>
            <a:r>
              <a:rPr lang="en" sz="1500" u="sng">
                <a:solidFill>
                  <a:srgbClr val="666666"/>
                </a:solidFill>
                <a:latin typeface="Century Gothic"/>
                <a:ea typeface="Century Gothic"/>
                <a:cs typeface="Century Gothic"/>
                <a:sym typeface="Century Gothic"/>
              </a:rPr>
              <a:t>From Awareness to Funding: A Study of Library Support in America</a:t>
            </a:r>
            <a:r>
              <a:rPr lang="en" sz="1500">
                <a:solidFill>
                  <a:srgbClr val="666666"/>
                </a:solidFill>
                <a:latin typeface="Century Gothic"/>
                <a:ea typeface="Century Gothic"/>
                <a:cs typeface="Century Gothic"/>
                <a:sym typeface="Century Gothic"/>
              </a:rPr>
              <a:t> (OCLC 2008)</a:t>
            </a:r>
            <a:br>
              <a:rPr lang="en" sz="2000">
                <a:solidFill>
                  <a:schemeClr val="dk1"/>
                </a:solidFill>
                <a:latin typeface="Century Gothic"/>
                <a:ea typeface="Century Gothic"/>
                <a:cs typeface="Century Gothic"/>
                <a:sym typeface="Century Gothic"/>
              </a:rPr>
            </a:br>
            <a:endParaRPr sz="2000">
              <a:solidFill>
                <a:schemeClr val="dk1"/>
              </a:solidFill>
              <a:latin typeface="Century Gothic"/>
              <a:ea typeface="Century Gothic"/>
              <a:cs typeface="Century Gothic"/>
              <a:sym typeface="Century Gothic"/>
            </a:endParaRPr>
          </a:p>
        </p:txBody>
      </p:sp>
      <p:sp>
        <p:nvSpPr>
          <p:cNvPr id="713" name="Google Shape;713;p109"/>
          <p:cNvSpPr txBox="1"/>
          <p:nvPr>
            <p:ph type="title"/>
          </p:nvPr>
        </p:nvSpPr>
        <p:spPr>
          <a:xfrm>
            <a:off x="311700" y="25800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4022">
                <a:solidFill>
                  <a:srgbClr val="FFFF00"/>
                </a:solidFill>
                <a:latin typeface="Century Gothic"/>
                <a:ea typeface="Century Gothic"/>
                <a:cs typeface="Century Gothic"/>
                <a:sym typeface="Century Gothic"/>
              </a:rPr>
              <a:t>Why People Support Libraries</a:t>
            </a:r>
            <a:r>
              <a:rPr lang="en">
                <a:solidFill>
                  <a:srgbClr val="FFFF00"/>
                </a:solidFill>
                <a:latin typeface="Century Gothic"/>
                <a:ea typeface="Century Gothic"/>
                <a:cs typeface="Century Gothic"/>
                <a:sym typeface="Century Gothic"/>
              </a:rPr>
              <a:t> </a:t>
            </a:r>
            <a:endParaRPr>
              <a:solidFill>
                <a:srgbClr val="FFFF00"/>
              </a:solidFill>
              <a:latin typeface="Century Gothic"/>
              <a:ea typeface="Century Gothic"/>
              <a:cs typeface="Century Gothic"/>
              <a:sym typeface="Century Gothic"/>
            </a:endParaRPr>
          </a:p>
        </p:txBody>
      </p:sp>
      <p:sp>
        <p:nvSpPr>
          <p:cNvPr id="714" name="Google Shape;714;p109"/>
          <p:cNvSpPr txBox="1"/>
          <p:nvPr/>
        </p:nvSpPr>
        <p:spPr>
          <a:xfrm>
            <a:off x="682500" y="1047400"/>
            <a:ext cx="7779000" cy="3524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100">
                <a:solidFill>
                  <a:schemeClr val="dk1"/>
                </a:solidFill>
                <a:latin typeface="Century Gothic"/>
                <a:ea typeface="Century Gothic"/>
                <a:cs typeface="Century Gothic"/>
                <a:sym typeface="Century Gothic"/>
              </a:rPr>
              <a:t>Note:  Support for the Library is</a:t>
            </a:r>
            <a:br>
              <a:rPr b="1" lang="en" sz="3100">
                <a:solidFill>
                  <a:schemeClr val="dk1"/>
                </a:solidFill>
                <a:latin typeface="Century Gothic"/>
                <a:ea typeface="Century Gothic"/>
                <a:cs typeface="Century Gothic"/>
                <a:sym typeface="Century Gothic"/>
              </a:rPr>
            </a:br>
            <a:r>
              <a:rPr b="1" lang="en" sz="3100">
                <a:solidFill>
                  <a:srgbClr val="FFFF00"/>
                </a:solidFill>
                <a:latin typeface="Century Gothic"/>
                <a:ea typeface="Century Gothic"/>
                <a:cs typeface="Century Gothic"/>
                <a:sym typeface="Century Gothic"/>
              </a:rPr>
              <a:t>not about usage or features</a:t>
            </a:r>
            <a:r>
              <a:rPr b="1" lang="en" sz="3100">
                <a:solidFill>
                  <a:schemeClr val="dk1"/>
                </a:solidFill>
                <a:latin typeface="Century Gothic"/>
                <a:ea typeface="Century Gothic"/>
                <a:cs typeface="Century Gothic"/>
                <a:sym typeface="Century Gothic"/>
              </a:rPr>
              <a:t> (i.e. collections, programs, circ stats)  </a:t>
            </a:r>
            <a:endParaRPr b="1" sz="31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b="1" sz="31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rPr b="1" lang="en" sz="3100">
                <a:solidFill>
                  <a:schemeClr val="dk1"/>
                </a:solidFill>
                <a:latin typeface="Century Gothic"/>
                <a:ea typeface="Century Gothic"/>
                <a:cs typeface="Century Gothic"/>
                <a:sym typeface="Century Gothic"/>
              </a:rPr>
              <a:t>It is about </a:t>
            </a:r>
            <a:r>
              <a:rPr b="1" lang="en" sz="3100">
                <a:solidFill>
                  <a:srgbClr val="FFFF00"/>
                </a:solidFill>
                <a:latin typeface="Century Gothic"/>
                <a:ea typeface="Century Gothic"/>
                <a:cs typeface="Century Gothic"/>
                <a:sym typeface="Century Gothic"/>
              </a:rPr>
              <a:t>a belief in the institution</a:t>
            </a:r>
            <a:r>
              <a:rPr b="1" lang="en" sz="3100">
                <a:solidFill>
                  <a:schemeClr val="dk1"/>
                </a:solidFill>
                <a:latin typeface="Century Gothic"/>
                <a:ea typeface="Century Gothic"/>
                <a:cs typeface="Century Gothic"/>
                <a:sym typeface="Century Gothic"/>
              </a:rPr>
              <a:t>, and the </a:t>
            </a:r>
            <a:r>
              <a:rPr b="1" lang="en" sz="3100">
                <a:solidFill>
                  <a:srgbClr val="FFFF00"/>
                </a:solidFill>
                <a:latin typeface="Century Gothic"/>
                <a:ea typeface="Century Gothic"/>
                <a:cs typeface="Century Gothic"/>
                <a:sym typeface="Century Gothic"/>
              </a:rPr>
              <a:t>perceived benefit</a:t>
            </a:r>
            <a:r>
              <a:rPr b="1" lang="en" sz="3100">
                <a:solidFill>
                  <a:schemeClr val="accent6"/>
                </a:solidFill>
                <a:latin typeface="Century Gothic"/>
                <a:ea typeface="Century Gothic"/>
                <a:cs typeface="Century Gothic"/>
                <a:sym typeface="Century Gothic"/>
              </a:rPr>
              <a:t> to the </a:t>
            </a:r>
            <a:br>
              <a:rPr b="1" lang="en" sz="3100">
                <a:solidFill>
                  <a:schemeClr val="accent6"/>
                </a:solidFill>
                <a:latin typeface="Century Gothic"/>
                <a:ea typeface="Century Gothic"/>
                <a:cs typeface="Century Gothic"/>
                <a:sym typeface="Century Gothic"/>
              </a:rPr>
            </a:br>
            <a:r>
              <a:rPr b="1" lang="en" sz="3100">
                <a:solidFill>
                  <a:srgbClr val="FFFF00"/>
                </a:solidFill>
                <a:latin typeface="Century Gothic"/>
                <a:ea typeface="Century Gothic"/>
                <a:cs typeface="Century Gothic"/>
                <a:sym typeface="Century Gothic"/>
              </a:rPr>
              <a:t>community as a whole</a:t>
            </a:r>
            <a:r>
              <a:rPr b="1" lang="en" sz="3100">
                <a:solidFill>
                  <a:schemeClr val="dk1"/>
                </a:solidFill>
                <a:latin typeface="Century Gothic"/>
                <a:ea typeface="Century Gothic"/>
                <a:cs typeface="Century Gothic"/>
                <a:sym typeface="Century Gothic"/>
              </a:rPr>
              <a:t>.</a:t>
            </a:r>
            <a:endParaRPr b="1" sz="3100">
              <a:solidFill>
                <a:schemeClr val="dk1"/>
              </a:solidFill>
              <a:latin typeface="Century Gothic"/>
              <a:ea typeface="Century Gothic"/>
              <a:cs typeface="Century Gothic"/>
              <a:sym typeface="Century Gothic"/>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8" name="Shape 718"/>
        <p:cNvGrpSpPr/>
        <p:nvPr/>
      </p:nvGrpSpPr>
      <p:grpSpPr>
        <a:xfrm>
          <a:off x="0" y="0"/>
          <a:ext cx="0" cy="0"/>
          <a:chOff x="0" y="0"/>
          <a:chExt cx="0" cy="0"/>
        </a:xfrm>
      </p:grpSpPr>
      <p:sp>
        <p:nvSpPr>
          <p:cNvPr id="719" name="Google Shape;719;p110"/>
          <p:cNvSpPr/>
          <p:nvPr/>
        </p:nvSpPr>
        <p:spPr>
          <a:xfrm>
            <a:off x="535650" y="1333525"/>
            <a:ext cx="8187000" cy="1292100"/>
          </a:xfrm>
          <a:prstGeom prst="roundRect">
            <a:avLst>
              <a:gd fmla="val 16667" name="adj"/>
            </a:avLst>
          </a:prstGeom>
          <a:solidFill>
            <a:srgbClr val="1C458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110"/>
          <p:cNvSpPr txBox="1"/>
          <p:nvPr>
            <p:ph idx="1" type="body"/>
          </p:nvPr>
        </p:nvSpPr>
        <p:spPr>
          <a:xfrm>
            <a:off x="177675" y="830700"/>
            <a:ext cx="8654700" cy="39396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br>
              <a:rPr lang="en" sz="500">
                <a:solidFill>
                  <a:schemeClr val="dk1"/>
                </a:solidFill>
                <a:latin typeface="Century Gothic"/>
                <a:ea typeface="Century Gothic"/>
                <a:cs typeface="Century Gothic"/>
                <a:sym typeface="Century Gothic"/>
              </a:rPr>
            </a:br>
            <a:br>
              <a:rPr lang="en" sz="500">
                <a:solidFill>
                  <a:schemeClr val="dk1"/>
                </a:solidFill>
                <a:latin typeface="Century Gothic"/>
                <a:ea typeface="Century Gothic"/>
                <a:cs typeface="Century Gothic"/>
                <a:sym typeface="Century Gothic"/>
              </a:rPr>
            </a:br>
            <a:br>
              <a:rPr lang="en" sz="500">
                <a:solidFill>
                  <a:schemeClr val="dk1"/>
                </a:solidFill>
                <a:latin typeface="Century Gothic"/>
                <a:ea typeface="Century Gothic"/>
                <a:cs typeface="Century Gothic"/>
                <a:sym typeface="Century Gothic"/>
              </a:rPr>
            </a:br>
            <a:endParaRPr sz="500">
              <a:solidFill>
                <a:schemeClr val="dk1"/>
              </a:solidFill>
              <a:latin typeface="Century Gothic"/>
              <a:ea typeface="Century Gothic"/>
              <a:cs typeface="Century Gothic"/>
              <a:sym typeface="Century Gothic"/>
            </a:endParaRPr>
          </a:p>
          <a:p>
            <a:pPr indent="0" lvl="0" marL="457200" rtl="0" algn="l">
              <a:lnSpc>
                <a:spcPct val="100000"/>
              </a:lnSpc>
              <a:spcBef>
                <a:spcPts val="1200"/>
              </a:spcBef>
              <a:spcAft>
                <a:spcPts val="0"/>
              </a:spcAft>
              <a:buNone/>
            </a:pPr>
            <a:r>
              <a:rPr lang="en" sz="2500">
                <a:solidFill>
                  <a:schemeClr val="dk1"/>
                </a:solidFill>
                <a:latin typeface="Century Gothic"/>
                <a:ea typeface="Century Gothic"/>
                <a:cs typeface="Century Gothic"/>
                <a:sym typeface="Century Gothic"/>
              </a:rPr>
              <a:t>“Public perceptions of the librarian are highly </a:t>
            </a:r>
            <a:br>
              <a:rPr lang="en" sz="2500">
                <a:solidFill>
                  <a:schemeClr val="dk1"/>
                </a:solidFill>
                <a:latin typeface="Century Gothic"/>
                <a:ea typeface="Century Gothic"/>
                <a:cs typeface="Century Gothic"/>
                <a:sym typeface="Century Gothic"/>
              </a:rPr>
            </a:br>
            <a:r>
              <a:rPr lang="en" sz="2500">
                <a:solidFill>
                  <a:schemeClr val="dk1"/>
                </a:solidFill>
                <a:latin typeface="Century Gothic"/>
                <a:ea typeface="Century Gothic"/>
                <a:cs typeface="Century Gothic"/>
                <a:sym typeface="Century Gothic"/>
              </a:rPr>
              <a:t>related to support. </a:t>
            </a:r>
            <a:r>
              <a:rPr b="1" lang="en" sz="2500">
                <a:solidFill>
                  <a:schemeClr val="dk1"/>
                </a:solidFill>
                <a:latin typeface="Century Gothic"/>
                <a:ea typeface="Century Gothic"/>
                <a:cs typeface="Century Gothic"/>
                <a:sym typeface="Century Gothic"/>
              </a:rPr>
              <a:t>‘Passionate librarians’</a:t>
            </a:r>
            <a:r>
              <a:rPr lang="en" sz="2500">
                <a:solidFill>
                  <a:schemeClr val="dk1"/>
                </a:solidFill>
                <a:latin typeface="Century Gothic"/>
                <a:ea typeface="Century Gothic"/>
                <a:cs typeface="Century Gothic"/>
                <a:sym typeface="Century Gothic"/>
              </a:rPr>
              <a:t> who are involved in the community make a difference.”  </a:t>
            </a:r>
            <a:endParaRPr sz="2500">
              <a:solidFill>
                <a:schemeClr val="dk1"/>
              </a:solidFill>
              <a:latin typeface="Century Gothic"/>
              <a:ea typeface="Century Gothic"/>
              <a:cs typeface="Century Gothic"/>
              <a:sym typeface="Century Gothic"/>
            </a:endParaRPr>
          </a:p>
          <a:p>
            <a:pPr indent="0" lvl="0" marL="0" rtl="0" algn="ctr">
              <a:lnSpc>
                <a:spcPct val="100000"/>
              </a:lnSpc>
              <a:spcBef>
                <a:spcPts val="1200"/>
              </a:spcBef>
              <a:spcAft>
                <a:spcPts val="0"/>
              </a:spcAft>
              <a:buNone/>
            </a:pPr>
            <a:br>
              <a:rPr lang="en" sz="2100">
                <a:solidFill>
                  <a:schemeClr val="dk1"/>
                </a:solidFill>
                <a:latin typeface="Century Gothic"/>
                <a:ea typeface="Century Gothic"/>
                <a:cs typeface="Century Gothic"/>
                <a:sym typeface="Century Gothic"/>
              </a:rPr>
            </a:br>
            <a:r>
              <a:rPr lang="en" sz="3300">
                <a:solidFill>
                  <a:schemeClr val="dk1"/>
                </a:solidFill>
                <a:latin typeface="Century Gothic"/>
                <a:ea typeface="Century Gothic"/>
                <a:cs typeface="Century Gothic"/>
                <a:sym typeface="Century Gothic"/>
              </a:rPr>
              <a:t>Therefore...</a:t>
            </a:r>
            <a:br>
              <a:rPr lang="en" sz="500">
                <a:solidFill>
                  <a:schemeClr val="dk1"/>
                </a:solidFill>
                <a:latin typeface="Century Gothic"/>
                <a:ea typeface="Century Gothic"/>
                <a:cs typeface="Century Gothic"/>
                <a:sym typeface="Century Gothic"/>
              </a:rPr>
            </a:br>
            <a:br>
              <a:rPr lang="en" sz="500">
                <a:solidFill>
                  <a:schemeClr val="dk1"/>
                </a:solidFill>
                <a:latin typeface="Century Gothic"/>
                <a:ea typeface="Century Gothic"/>
                <a:cs typeface="Century Gothic"/>
                <a:sym typeface="Century Gothic"/>
              </a:rPr>
            </a:br>
            <a:br>
              <a:rPr lang="en" sz="500">
                <a:solidFill>
                  <a:schemeClr val="dk1"/>
                </a:solidFill>
                <a:latin typeface="Century Gothic"/>
                <a:ea typeface="Century Gothic"/>
                <a:cs typeface="Century Gothic"/>
                <a:sym typeface="Century Gothic"/>
              </a:rPr>
            </a:br>
            <a:r>
              <a:rPr b="1" lang="en" sz="2900">
                <a:solidFill>
                  <a:schemeClr val="dk1"/>
                </a:solidFill>
                <a:highlight>
                  <a:srgbClr val="CC4125"/>
                </a:highlight>
                <a:latin typeface="Century Gothic"/>
                <a:ea typeface="Century Gothic"/>
                <a:cs typeface="Century Gothic"/>
                <a:sym typeface="Century Gothic"/>
              </a:rPr>
              <a:t>Speaking authentically and passionately</a:t>
            </a:r>
            <a:r>
              <a:rPr lang="en" sz="2700">
                <a:solidFill>
                  <a:schemeClr val="dk1"/>
                </a:solidFill>
                <a:highlight>
                  <a:srgbClr val="CC4125"/>
                </a:highlight>
                <a:latin typeface="Century Gothic"/>
                <a:ea typeface="Century Gothic"/>
                <a:cs typeface="Century Gothic"/>
                <a:sym typeface="Century Gothic"/>
              </a:rPr>
              <a:t> </a:t>
            </a:r>
            <a:br>
              <a:rPr lang="en" sz="2200">
                <a:solidFill>
                  <a:schemeClr val="dk1"/>
                </a:solidFill>
                <a:latin typeface="Century Gothic"/>
                <a:ea typeface="Century Gothic"/>
                <a:cs typeface="Century Gothic"/>
                <a:sym typeface="Century Gothic"/>
              </a:rPr>
            </a:br>
            <a:r>
              <a:rPr lang="en" sz="2400">
                <a:solidFill>
                  <a:schemeClr val="dk1"/>
                </a:solidFill>
                <a:latin typeface="Century Gothic"/>
                <a:ea typeface="Century Gothic"/>
                <a:cs typeface="Century Gothic"/>
                <a:sym typeface="Century Gothic"/>
              </a:rPr>
              <a:t>to other leaders and community members about the </a:t>
            </a:r>
            <a:br>
              <a:rPr lang="en" sz="2400">
                <a:solidFill>
                  <a:schemeClr val="dk1"/>
                </a:solidFill>
                <a:latin typeface="Century Gothic"/>
                <a:ea typeface="Century Gothic"/>
                <a:cs typeface="Century Gothic"/>
                <a:sym typeface="Century Gothic"/>
              </a:rPr>
            </a:br>
            <a:r>
              <a:rPr lang="en" sz="2400">
                <a:solidFill>
                  <a:schemeClr val="dk1"/>
                </a:solidFill>
                <a:latin typeface="Century Gothic"/>
                <a:ea typeface="Century Gothic"/>
                <a:cs typeface="Century Gothic"/>
                <a:sym typeface="Century Gothic"/>
              </a:rPr>
              <a:t>library’s role in the community will help build support.</a:t>
            </a:r>
            <a:endParaRPr i="1" sz="1700"/>
          </a:p>
          <a:p>
            <a:pPr indent="0" lvl="0" marL="0" rtl="0" algn="l">
              <a:spcBef>
                <a:spcPts val="1200"/>
              </a:spcBef>
              <a:spcAft>
                <a:spcPts val="0"/>
              </a:spcAft>
              <a:buNone/>
            </a:pPr>
            <a:r>
              <a:t/>
            </a:r>
            <a:endParaRPr i="1" sz="1100"/>
          </a:p>
          <a:p>
            <a:pPr indent="0" lvl="0" marL="0" rtl="0" algn="l">
              <a:spcBef>
                <a:spcPts val="1200"/>
              </a:spcBef>
              <a:spcAft>
                <a:spcPts val="0"/>
              </a:spcAft>
              <a:buNone/>
            </a:pPr>
            <a:r>
              <a:t/>
            </a:r>
            <a:endParaRPr i="1" sz="1100"/>
          </a:p>
          <a:p>
            <a:pPr indent="0" lvl="0" marL="0" rtl="0" algn="l">
              <a:spcBef>
                <a:spcPts val="1200"/>
              </a:spcBef>
              <a:spcAft>
                <a:spcPts val="0"/>
              </a:spcAft>
              <a:buNone/>
            </a:pPr>
            <a:r>
              <a:t/>
            </a:r>
            <a:endParaRPr i="1" sz="1100"/>
          </a:p>
          <a:p>
            <a:pPr indent="0" lvl="0" marL="0" rtl="0" algn="l">
              <a:spcBef>
                <a:spcPts val="1200"/>
              </a:spcBef>
              <a:spcAft>
                <a:spcPts val="0"/>
              </a:spcAft>
              <a:buNone/>
            </a:pPr>
            <a:r>
              <a:rPr i="1" lang="en" sz="1400"/>
              <a:t>* Source: </a:t>
            </a:r>
            <a:endParaRPr i="1" sz="1400"/>
          </a:p>
          <a:p>
            <a:pPr indent="0" lvl="0" marL="0" rtl="0" algn="l">
              <a:spcBef>
                <a:spcPts val="1200"/>
              </a:spcBef>
              <a:spcAft>
                <a:spcPts val="1200"/>
              </a:spcAft>
              <a:buNone/>
            </a:pPr>
            <a:r>
              <a:t/>
            </a:r>
            <a:endParaRPr>
              <a:solidFill>
                <a:schemeClr val="dk1"/>
              </a:solidFill>
              <a:latin typeface="Century Gothic"/>
              <a:ea typeface="Century Gothic"/>
              <a:cs typeface="Century Gothic"/>
              <a:sym typeface="Century Gothic"/>
            </a:endParaRPr>
          </a:p>
        </p:txBody>
      </p:sp>
      <p:sp>
        <p:nvSpPr>
          <p:cNvPr id="721" name="Google Shape;721;p110"/>
          <p:cNvSpPr txBox="1"/>
          <p:nvPr>
            <p:ph type="title"/>
          </p:nvPr>
        </p:nvSpPr>
        <p:spPr>
          <a:xfrm>
            <a:off x="311700" y="25800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4022">
                <a:solidFill>
                  <a:srgbClr val="FFFF00"/>
                </a:solidFill>
                <a:latin typeface="Century Gothic"/>
                <a:ea typeface="Century Gothic"/>
                <a:cs typeface="Century Gothic"/>
                <a:sym typeface="Century Gothic"/>
              </a:rPr>
              <a:t>Why People Support Libraries</a:t>
            </a:r>
            <a:r>
              <a:rPr lang="en">
                <a:solidFill>
                  <a:srgbClr val="FFFF00"/>
                </a:solidFill>
                <a:latin typeface="Century Gothic"/>
                <a:ea typeface="Century Gothic"/>
                <a:cs typeface="Century Gothic"/>
                <a:sym typeface="Century Gothic"/>
              </a:rPr>
              <a:t> </a:t>
            </a:r>
            <a:endParaRPr>
              <a:solidFill>
                <a:srgbClr val="FFFF00"/>
              </a:solidFill>
              <a:latin typeface="Century Gothic"/>
              <a:ea typeface="Century Gothic"/>
              <a:cs typeface="Century Gothic"/>
              <a:sym typeface="Century Gothic"/>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5" name="Shape 725"/>
        <p:cNvGrpSpPr/>
        <p:nvPr/>
      </p:nvGrpSpPr>
      <p:grpSpPr>
        <a:xfrm>
          <a:off x="0" y="0"/>
          <a:ext cx="0" cy="0"/>
          <a:chOff x="0" y="0"/>
          <a:chExt cx="0" cy="0"/>
        </a:xfrm>
      </p:grpSpPr>
      <p:sp>
        <p:nvSpPr>
          <p:cNvPr id="726" name="Google Shape;726;p111"/>
          <p:cNvSpPr txBox="1"/>
          <p:nvPr>
            <p:ph type="ctrTitle"/>
          </p:nvPr>
        </p:nvSpPr>
        <p:spPr>
          <a:xfrm>
            <a:off x="485250" y="0"/>
            <a:ext cx="8173500" cy="17301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b="1" lang="en" u="sng">
                <a:solidFill>
                  <a:schemeClr val="hlink"/>
                </a:solidFill>
                <a:hlinkClick r:id="rId3"/>
              </a:rPr>
              <a:t>RESOURCES</a:t>
            </a:r>
            <a:r>
              <a:rPr b="1" lang="en">
                <a:solidFill>
                  <a:srgbClr val="FFFF00"/>
                </a:solidFill>
              </a:rPr>
              <a:t> </a:t>
            </a:r>
            <a:r>
              <a:rPr lang="en" sz="911">
                <a:solidFill>
                  <a:srgbClr val="4B4B4B"/>
                </a:solidFill>
              </a:rPr>
              <a:t>1</a:t>
            </a:r>
            <a:endParaRPr sz="911">
              <a:solidFill>
                <a:srgbClr val="4B4B4B"/>
              </a:solidFill>
            </a:endParaRPr>
          </a:p>
          <a:p>
            <a:pPr indent="0" lvl="0" marL="0" rtl="0" algn="ctr">
              <a:spcBef>
                <a:spcPts val="0"/>
              </a:spcBef>
              <a:spcAft>
                <a:spcPts val="0"/>
              </a:spcAft>
              <a:buNone/>
            </a:pPr>
            <a:r>
              <a:rPr lang="en">
                <a:solidFill>
                  <a:srgbClr val="CFE2F3"/>
                </a:solidFill>
              </a:rPr>
              <a:t>bit.ly/realworldmessaging</a:t>
            </a:r>
            <a:endParaRPr>
              <a:solidFill>
                <a:schemeClr val="accent5"/>
              </a:solidFill>
            </a:endParaRPr>
          </a:p>
        </p:txBody>
      </p:sp>
      <p:pic>
        <p:nvPicPr>
          <p:cNvPr id="727" name="Google Shape;727;p111"/>
          <p:cNvPicPr preferRelativeResize="0"/>
          <p:nvPr/>
        </p:nvPicPr>
        <p:blipFill>
          <a:blip r:embed="rId4">
            <a:alphaModFix/>
          </a:blip>
          <a:stretch>
            <a:fillRect/>
          </a:stretch>
        </p:blipFill>
        <p:spPr>
          <a:xfrm>
            <a:off x="3214325" y="1730100"/>
            <a:ext cx="3108600" cy="310860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 name="Shape 731"/>
        <p:cNvGrpSpPr/>
        <p:nvPr/>
      </p:nvGrpSpPr>
      <p:grpSpPr>
        <a:xfrm>
          <a:off x="0" y="0"/>
          <a:ext cx="0" cy="0"/>
          <a:chOff x="0" y="0"/>
          <a:chExt cx="0" cy="0"/>
        </a:xfrm>
      </p:grpSpPr>
      <p:sp>
        <p:nvSpPr>
          <p:cNvPr id="732" name="Google Shape;732;p112"/>
          <p:cNvSpPr txBox="1"/>
          <p:nvPr>
            <p:ph type="ctrTitle"/>
          </p:nvPr>
        </p:nvSpPr>
        <p:spPr>
          <a:xfrm>
            <a:off x="0" y="905250"/>
            <a:ext cx="9144000" cy="1437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b="1" lang="en" sz="3720">
                <a:solidFill>
                  <a:srgbClr val="FFFF00"/>
                </a:solidFill>
              </a:rPr>
              <a:t>Real World Policy and Messaging Issues </a:t>
            </a:r>
            <a:br>
              <a:rPr b="1" lang="en" sz="3720">
                <a:solidFill>
                  <a:srgbClr val="FFFF00"/>
                </a:solidFill>
              </a:rPr>
            </a:br>
            <a:r>
              <a:rPr b="1" lang="en" sz="3720">
                <a:solidFill>
                  <a:srgbClr val="FFFF00"/>
                </a:solidFill>
              </a:rPr>
              <a:t>From the Trenches</a:t>
            </a:r>
            <a:endParaRPr b="1" sz="3620">
              <a:solidFill>
                <a:srgbClr val="FFFF00"/>
              </a:solidFill>
            </a:endParaRPr>
          </a:p>
          <a:p>
            <a:pPr indent="0" lvl="0" marL="0" rtl="0" algn="ctr">
              <a:spcBef>
                <a:spcPts val="0"/>
              </a:spcBef>
              <a:spcAft>
                <a:spcPts val="0"/>
              </a:spcAft>
              <a:buSzPts val="990"/>
              <a:buNone/>
            </a:pPr>
            <a:r>
              <a:rPr lang="en" sz="2820"/>
              <a:t>Practical advice on shoring up your policy </a:t>
            </a:r>
            <a:br>
              <a:rPr lang="en" sz="2820"/>
            </a:br>
            <a:r>
              <a:rPr lang="en" sz="2820"/>
              <a:t>and messaging  to defend against book-banning</a:t>
            </a:r>
            <a:endParaRPr sz="2820"/>
          </a:p>
        </p:txBody>
      </p:sp>
      <p:sp>
        <p:nvSpPr>
          <p:cNvPr id="733" name="Google Shape;733;p112"/>
          <p:cNvSpPr txBox="1"/>
          <p:nvPr>
            <p:ph idx="1" type="subTitle"/>
          </p:nvPr>
        </p:nvSpPr>
        <p:spPr>
          <a:xfrm>
            <a:off x="612800" y="3549350"/>
            <a:ext cx="7801500" cy="857100"/>
          </a:xfrm>
          <a:prstGeom prst="rect">
            <a:avLst/>
          </a:prstGeom>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lang="en" sz="2200">
                <a:solidFill>
                  <a:srgbClr val="FFFFFF"/>
                </a:solidFill>
                <a:highlight>
                  <a:srgbClr val="0000FF"/>
                </a:highlight>
                <a:latin typeface="Century Gothic"/>
                <a:ea typeface="Century Gothic"/>
                <a:cs typeface="Century Gothic"/>
                <a:sym typeface="Century Gothic"/>
              </a:rPr>
              <a:t>Library 2.0 Virtual Conference June 8, 2023</a:t>
            </a:r>
            <a:endParaRPr sz="2200">
              <a:solidFill>
                <a:srgbClr val="FFFFFF"/>
              </a:solidFill>
              <a:highlight>
                <a:srgbClr val="0000FF"/>
              </a:highlight>
              <a:latin typeface="Century Gothic"/>
              <a:ea typeface="Century Gothic"/>
              <a:cs typeface="Century Gothic"/>
              <a:sym typeface="Century Gothic"/>
            </a:endParaRPr>
          </a:p>
          <a:p>
            <a:pPr indent="0" lvl="0" marL="0" rtl="0" algn="ctr">
              <a:lnSpc>
                <a:spcPct val="90000"/>
              </a:lnSpc>
              <a:spcBef>
                <a:spcPts val="0"/>
              </a:spcBef>
              <a:spcAft>
                <a:spcPts val="0"/>
              </a:spcAft>
              <a:buNone/>
            </a:pPr>
            <a:r>
              <a:rPr lang="en" sz="2200">
                <a:solidFill>
                  <a:srgbClr val="FFFFFF"/>
                </a:solidFill>
                <a:latin typeface="Century Gothic"/>
                <a:ea typeface="Century Gothic"/>
                <a:cs typeface="Century Gothic"/>
                <a:sym typeface="Century Gothic"/>
              </a:rPr>
              <a:t> Banned Books and Censorship: Current </a:t>
            </a:r>
            <a:br>
              <a:rPr lang="en" sz="2200">
                <a:solidFill>
                  <a:srgbClr val="FFFFFF"/>
                </a:solidFill>
                <a:latin typeface="Century Gothic"/>
                <a:ea typeface="Century Gothic"/>
                <a:cs typeface="Century Gothic"/>
                <a:sym typeface="Century Gothic"/>
              </a:rPr>
            </a:br>
            <a:r>
              <a:rPr lang="en" sz="2200">
                <a:solidFill>
                  <a:srgbClr val="FFFFFF"/>
                </a:solidFill>
                <a:latin typeface="Century Gothic"/>
                <a:ea typeface="Century Gothic"/>
                <a:cs typeface="Century Gothic"/>
                <a:sym typeface="Century Gothic"/>
              </a:rPr>
              <a:t>Intellectual Freedom Issues in the LIbrary </a:t>
            </a:r>
            <a:endParaRPr sz="2200">
              <a:solidFill>
                <a:srgbClr val="FFFFFF"/>
              </a:solidFill>
              <a:latin typeface="Century Gothic"/>
              <a:ea typeface="Century Gothic"/>
              <a:cs typeface="Century Gothic"/>
              <a:sym typeface="Century Gothic"/>
            </a:endParaRPr>
          </a:p>
          <a:p>
            <a:pPr indent="0" lvl="0" marL="0" rtl="0" algn="ctr">
              <a:lnSpc>
                <a:spcPct val="90000"/>
              </a:lnSpc>
              <a:spcBef>
                <a:spcPts val="0"/>
              </a:spcBef>
              <a:spcAft>
                <a:spcPts val="0"/>
              </a:spcAft>
              <a:buNone/>
            </a:pPr>
            <a:r>
              <a:rPr lang="en" sz="2200">
                <a:solidFill>
                  <a:srgbClr val="FFFFFF"/>
                </a:solidFill>
                <a:latin typeface="Century Gothic"/>
                <a:ea typeface="Century Gothic"/>
                <a:cs typeface="Century Gothic"/>
                <a:sym typeface="Century Gothic"/>
              </a:rPr>
              <a:t>Peter Bromberg | EveryLibrary | EveryLibrary.org</a:t>
            </a:r>
            <a:endParaRPr sz="1600">
              <a:solidFill>
                <a:srgbClr val="FFFFFF"/>
              </a:solidFill>
              <a:latin typeface="Century Gothic"/>
              <a:ea typeface="Century Gothic"/>
              <a:cs typeface="Century Gothic"/>
              <a:sym typeface="Century Gothic"/>
            </a:endParaRPr>
          </a:p>
        </p:txBody>
      </p:sp>
      <p:sp>
        <p:nvSpPr>
          <p:cNvPr id="734" name="Google Shape;734;p112"/>
          <p:cNvSpPr/>
          <p:nvPr/>
        </p:nvSpPr>
        <p:spPr>
          <a:xfrm>
            <a:off x="3065675" y="2595925"/>
            <a:ext cx="3015300" cy="7566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everyLibrary name and logo" id="735" name="Google Shape;735;p112" title="everyLibrary name and logo"/>
          <p:cNvPicPr preferRelativeResize="0"/>
          <p:nvPr/>
        </p:nvPicPr>
        <p:blipFill rotWithShape="1">
          <a:blip r:embed="rId3">
            <a:alphaModFix/>
          </a:blip>
          <a:srcRect b="35119" l="8528" r="8826" t="25098"/>
          <a:stretch/>
        </p:blipFill>
        <p:spPr>
          <a:xfrm>
            <a:off x="2812850" y="2431561"/>
            <a:ext cx="3401424" cy="92096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37"/>
          <p:cNvSpPr/>
          <p:nvPr/>
        </p:nvSpPr>
        <p:spPr>
          <a:xfrm>
            <a:off x="891750" y="913025"/>
            <a:ext cx="7360500" cy="2963700"/>
          </a:xfrm>
          <a:prstGeom prst="roundRect">
            <a:avLst>
              <a:gd fmla="val 16667" name="adj"/>
            </a:avLst>
          </a:prstGeom>
          <a:solidFill>
            <a:srgbClr val="0B539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Logo, company name&#10;&#10;Description automatically generated" id="183" name="Google Shape;183;p37"/>
          <p:cNvPicPr preferRelativeResize="0"/>
          <p:nvPr/>
        </p:nvPicPr>
        <p:blipFill rotWithShape="1">
          <a:blip r:embed="rId3">
            <a:alphaModFix/>
          </a:blip>
          <a:srcRect b="35119" l="8528" r="8826" t="25098"/>
          <a:stretch/>
        </p:blipFill>
        <p:spPr>
          <a:xfrm>
            <a:off x="6964449" y="103128"/>
            <a:ext cx="2115101" cy="572700"/>
          </a:xfrm>
          <a:prstGeom prst="rect">
            <a:avLst/>
          </a:prstGeom>
          <a:noFill/>
          <a:ln>
            <a:noFill/>
          </a:ln>
        </p:spPr>
      </p:pic>
      <p:sp>
        <p:nvSpPr>
          <p:cNvPr id="184" name="Google Shape;184;p37"/>
          <p:cNvSpPr txBox="1"/>
          <p:nvPr>
            <p:ph type="title"/>
          </p:nvPr>
        </p:nvSpPr>
        <p:spPr>
          <a:xfrm>
            <a:off x="311700" y="1636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chemeClr val="accent5"/>
                </a:solidFill>
              </a:rPr>
              <a:t>Who We Work With on Censorship and Attacks on Librarians</a:t>
            </a:r>
            <a:endParaRPr>
              <a:solidFill>
                <a:schemeClr val="accent5"/>
              </a:solidFill>
            </a:endParaRPr>
          </a:p>
        </p:txBody>
      </p:sp>
      <p:sp>
        <p:nvSpPr>
          <p:cNvPr id="185" name="Google Shape;185;p37"/>
          <p:cNvSpPr txBox="1"/>
          <p:nvPr>
            <p:ph idx="1" type="body"/>
          </p:nvPr>
        </p:nvSpPr>
        <p:spPr>
          <a:xfrm>
            <a:off x="1168075" y="913025"/>
            <a:ext cx="7664100" cy="3496800"/>
          </a:xfrm>
          <a:prstGeom prst="rect">
            <a:avLst/>
          </a:prstGeom>
        </p:spPr>
        <p:txBody>
          <a:bodyPr anchorCtr="0" anchor="t" bIns="91425" lIns="91425" spcFirstLastPara="1" rIns="91425" wrap="square" tIns="91425">
            <a:noAutofit/>
          </a:bodyPr>
          <a:lstStyle/>
          <a:p>
            <a:pPr indent="-393700" lvl="0" marL="457200" rtl="0" algn="l">
              <a:lnSpc>
                <a:spcPct val="100000"/>
              </a:lnSpc>
              <a:spcBef>
                <a:spcPts val="0"/>
              </a:spcBef>
              <a:spcAft>
                <a:spcPts val="0"/>
              </a:spcAft>
              <a:buClr>
                <a:srgbClr val="F3F3F3"/>
              </a:buClr>
              <a:buSzPts val="2600"/>
              <a:buFont typeface="Century Gothic"/>
              <a:buChar char="●"/>
            </a:pPr>
            <a:r>
              <a:rPr b="1" lang="en" sz="2600">
                <a:solidFill>
                  <a:srgbClr val="F3F3F3"/>
                </a:solidFill>
                <a:latin typeface="Century Gothic"/>
                <a:ea typeface="Century Gothic"/>
                <a:cs typeface="Century Gothic"/>
                <a:sym typeface="Century Gothic"/>
              </a:rPr>
              <a:t>Librarians </a:t>
            </a:r>
            <a:r>
              <a:rPr lang="en" sz="2200">
                <a:solidFill>
                  <a:srgbClr val="F3F3F3"/>
                </a:solidFill>
                <a:latin typeface="Century Gothic"/>
                <a:ea typeface="Century Gothic"/>
                <a:cs typeface="Century Gothic"/>
                <a:sym typeface="Century Gothic"/>
              </a:rPr>
              <a:t>(public and school)</a:t>
            </a:r>
            <a:endParaRPr sz="2200">
              <a:solidFill>
                <a:srgbClr val="F3F3F3"/>
              </a:solidFill>
              <a:latin typeface="Century Gothic"/>
              <a:ea typeface="Century Gothic"/>
              <a:cs typeface="Century Gothic"/>
              <a:sym typeface="Century Gothic"/>
            </a:endParaRPr>
          </a:p>
          <a:p>
            <a:pPr indent="-393700" lvl="0" marL="457200" rtl="0" algn="l">
              <a:lnSpc>
                <a:spcPct val="100000"/>
              </a:lnSpc>
              <a:spcBef>
                <a:spcPts val="0"/>
              </a:spcBef>
              <a:spcAft>
                <a:spcPts val="0"/>
              </a:spcAft>
              <a:buClr>
                <a:srgbClr val="F3F3F3"/>
              </a:buClr>
              <a:buSzPts val="2600"/>
              <a:buFont typeface="Century Gothic"/>
              <a:buChar char="●"/>
            </a:pPr>
            <a:r>
              <a:rPr b="1" lang="en" sz="2600">
                <a:solidFill>
                  <a:srgbClr val="F3F3F3"/>
                </a:solidFill>
                <a:latin typeface="Century Gothic"/>
                <a:ea typeface="Century Gothic"/>
                <a:cs typeface="Century Gothic"/>
                <a:sym typeface="Century Gothic"/>
              </a:rPr>
              <a:t>Parents / Citizen Advocacy Groups</a:t>
            </a:r>
            <a:endParaRPr b="1" sz="2600">
              <a:solidFill>
                <a:srgbClr val="F3F3F3"/>
              </a:solidFill>
              <a:latin typeface="Century Gothic"/>
              <a:ea typeface="Century Gothic"/>
              <a:cs typeface="Century Gothic"/>
              <a:sym typeface="Century Gothic"/>
            </a:endParaRPr>
          </a:p>
          <a:p>
            <a:pPr indent="-393700" lvl="0" marL="457200" rtl="0" algn="l">
              <a:lnSpc>
                <a:spcPct val="100000"/>
              </a:lnSpc>
              <a:spcBef>
                <a:spcPts val="0"/>
              </a:spcBef>
              <a:spcAft>
                <a:spcPts val="0"/>
              </a:spcAft>
              <a:buClr>
                <a:srgbClr val="F3F3F3"/>
              </a:buClr>
              <a:buSzPts val="2600"/>
              <a:buFont typeface="Century Gothic"/>
              <a:buChar char="●"/>
            </a:pPr>
            <a:r>
              <a:rPr b="1" lang="en" sz="2600">
                <a:solidFill>
                  <a:srgbClr val="F3F3F3"/>
                </a:solidFill>
                <a:latin typeface="Century Gothic"/>
                <a:ea typeface="Century Gothic"/>
                <a:cs typeface="Century Gothic"/>
                <a:sym typeface="Century Gothic"/>
              </a:rPr>
              <a:t>State Libraries and Associations</a:t>
            </a:r>
            <a:endParaRPr b="1" sz="2600">
              <a:solidFill>
                <a:srgbClr val="F3F3F3"/>
              </a:solidFill>
              <a:latin typeface="Century Gothic"/>
              <a:ea typeface="Century Gothic"/>
              <a:cs typeface="Century Gothic"/>
              <a:sym typeface="Century Gothic"/>
            </a:endParaRPr>
          </a:p>
          <a:p>
            <a:pPr indent="-393700" lvl="0" marL="457200" rtl="0" algn="l">
              <a:lnSpc>
                <a:spcPct val="100000"/>
              </a:lnSpc>
              <a:spcBef>
                <a:spcPts val="0"/>
              </a:spcBef>
              <a:spcAft>
                <a:spcPts val="0"/>
              </a:spcAft>
              <a:buClr>
                <a:srgbClr val="F3F3F3"/>
              </a:buClr>
              <a:buSzPts val="2600"/>
              <a:buFont typeface="Century Gothic"/>
              <a:buChar char="●"/>
            </a:pPr>
            <a:r>
              <a:rPr b="1" lang="en" sz="2600">
                <a:solidFill>
                  <a:srgbClr val="F3F3F3"/>
                </a:solidFill>
                <a:latin typeface="Century Gothic"/>
                <a:ea typeface="Century Gothic"/>
                <a:cs typeface="Century Gothic"/>
                <a:sym typeface="Century Gothic"/>
              </a:rPr>
              <a:t>Directors</a:t>
            </a:r>
            <a:endParaRPr b="1" sz="2600">
              <a:solidFill>
                <a:srgbClr val="F3F3F3"/>
              </a:solidFill>
              <a:latin typeface="Century Gothic"/>
              <a:ea typeface="Century Gothic"/>
              <a:cs typeface="Century Gothic"/>
              <a:sym typeface="Century Gothic"/>
            </a:endParaRPr>
          </a:p>
          <a:p>
            <a:pPr indent="-393700" lvl="0" marL="457200" rtl="0" algn="l">
              <a:lnSpc>
                <a:spcPct val="100000"/>
              </a:lnSpc>
              <a:spcBef>
                <a:spcPts val="0"/>
              </a:spcBef>
              <a:spcAft>
                <a:spcPts val="0"/>
              </a:spcAft>
              <a:buClr>
                <a:srgbClr val="F3F3F3"/>
              </a:buClr>
              <a:buSzPts val="2600"/>
              <a:buFont typeface="Century Gothic"/>
              <a:buChar char="●"/>
            </a:pPr>
            <a:r>
              <a:rPr b="1" lang="en" sz="2600">
                <a:solidFill>
                  <a:srgbClr val="F3F3F3"/>
                </a:solidFill>
                <a:latin typeface="Century Gothic"/>
                <a:ea typeface="Century Gothic"/>
                <a:cs typeface="Century Gothic"/>
                <a:sym typeface="Century Gothic"/>
              </a:rPr>
              <a:t>Boards</a:t>
            </a:r>
            <a:r>
              <a:rPr lang="en" sz="2600">
                <a:solidFill>
                  <a:srgbClr val="F3F3F3"/>
                </a:solidFill>
                <a:latin typeface="Century Gothic"/>
                <a:ea typeface="Century Gothic"/>
                <a:cs typeface="Century Gothic"/>
                <a:sym typeface="Century Gothic"/>
              </a:rPr>
              <a:t> </a:t>
            </a:r>
            <a:r>
              <a:rPr lang="en" sz="2200">
                <a:solidFill>
                  <a:srgbClr val="F3F3F3"/>
                </a:solidFill>
                <a:latin typeface="Century Gothic"/>
                <a:ea typeface="Century Gothic"/>
                <a:cs typeface="Century Gothic"/>
                <a:sym typeface="Century Gothic"/>
              </a:rPr>
              <a:t>(Library, LEA,Foundation, Friends)</a:t>
            </a:r>
            <a:endParaRPr b="1" sz="2600">
              <a:solidFill>
                <a:srgbClr val="F3F3F3"/>
              </a:solidFill>
              <a:latin typeface="Century Gothic"/>
              <a:ea typeface="Century Gothic"/>
              <a:cs typeface="Century Gothic"/>
              <a:sym typeface="Century Gothic"/>
            </a:endParaRPr>
          </a:p>
          <a:p>
            <a:pPr indent="-393700" lvl="0" marL="457200" rtl="0" algn="l">
              <a:lnSpc>
                <a:spcPct val="100000"/>
              </a:lnSpc>
              <a:spcBef>
                <a:spcPts val="0"/>
              </a:spcBef>
              <a:spcAft>
                <a:spcPts val="0"/>
              </a:spcAft>
              <a:buClr>
                <a:srgbClr val="F3F3F3"/>
              </a:buClr>
              <a:buSzPts val="2600"/>
              <a:buFont typeface="Century Gothic"/>
              <a:buChar char="●"/>
            </a:pPr>
            <a:r>
              <a:rPr b="1" lang="en" sz="2600">
                <a:solidFill>
                  <a:srgbClr val="F3F3F3"/>
                </a:solidFill>
                <a:latin typeface="Century Gothic"/>
                <a:ea typeface="Century Gothic"/>
                <a:cs typeface="Century Gothic"/>
                <a:sym typeface="Century Gothic"/>
              </a:rPr>
              <a:t>Legislators</a:t>
            </a:r>
            <a:endParaRPr sz="2600">
              <a:solidFill>
                <a:srgbClr val="F3F3F3"/>
              </a:solidFill>
              <a:latin typeface="Century Gothic"/>
              <a:ea typeface="Century Gothic"/>
              <a:cs typeface="Century Gothic"/>
              <a:sym typeface="Century Gothic"/>
            </a:endParaRPr>
          </a:p>
          <a:p>
            <a:pPr indent="-393700" lvl="0" marL="457200" rtl="0" algn="l">
              <a:lnSpc>
                <a:spcPct val="100000"/>
              </a:lnSpc>
              <a:spcBef>
                <a:spcPts val="0"/>
              </a:spcBef>
              <a:spcAft>
                <a:spcPts val="0"/>
              </a:spcAft>
              <a:buClr>
                <a:srgbClr val="F3F3F3"/>
              </a:buClr>
              <a:buSzPts val="2600"/>
              <a:buFont typeface="Century Gothic"/>
              <a:buChar char="●"/>
            </a:pPr>
            <a:r>
              <a:rPr b="1" lang="en" sz="2500">
                <a:solidFill>
                  <a:srgbClr val="F3F3F3"/>
                </a:solidFill>
                <a:latin typeface="Century Gothic"/>
                <a:ea typeface="Century Gothic"/>
                <a:cs typeface="Century Gothic"/>
                <a:sym typeface="Century Gothic"/>
              </a:rPr>
              <a:t>Coalition Partners</a:t>
            </a:r>
            <a:endParaRPr sz="2500">
              <a:solidFill>
                <a:srgbClr val="F3F3F3"/>
              </a:solidFill>
              <a:latin typeface="Century Gothic"/>
              <a:ea typeface="Century Gothic"/>
              <a:cs typeface="Century Gothic"/>
              <a:sym typeface="Century Gothic"/>
            </a:endParaRPr>
          </a:p>
          <a:p>
            <a:pPr indent="0" lvl="0" marL="0" rtl="0" algn="l">
              <a:spcBef>
                <a:spcPts val="0"/>
              </a:spcBef>
              <a:spcAft>
                <a:spcPts val="1200"/>
              </a:spcAft>
              <a:buNone/>
            </a:pPr>
            <a:br>
              <a:rPr lang="en" sz="2100">
                <a:solidFill>
                  <a:schemeClr val="lt2"/>
                </a:solidFill>
                <a:latin typeface="Century Gothic"/>
                <a:ea typeface="Century Gothic"/>
                <a:cs typeface="Century Gothic"/>
                <a:sym typeface="Century Gothic"/>
              </a:rPr>
            </a:br>
            <a:br>
              <a:rPr lang="en" sz="2100">
                <a:solidFill>
                  <a:schemeClr val="lt2"/>
                </a:solidFill>
                <a:latin typeface="Century Gothic"/>
                <a:ea typeface="Century Gothic"/>
                <a:cs typeface="Century Gothic"/>
                <a:sym typeface="Century Gothic"/>
              </a:rPr>
            </a:br>
            <a:endParaRPr sz="2100">
              <a:solidFill>
                <a:schemeClr val="lt2"/>
              </a:solidFill>
              <a:latin typeface="Century Gothic"/>
              <a:ea typeface="Century Gothic"/>
              <a:cs typeface="Century Gothic"/>
              <a:sym typeface="Century Gothic"/>
            </a:endParaRPr>
          </a:p>
        </p:txBody>
      </p:sp>
      <p:sp>
        <p:nvSpPr>
          <p:cNvPr id="186" name="Google Shape;186;p37"/>
          <p:cNvSpPr txBox="1"/>
          <p:nvPr>
            <p:ph type="title"/>
          </p:nvPr>
        </p:nvSpPr>
        <p:spPr>
          <a:xfrm>
            <a:off x="375425" y="39848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900"/>
              <a:t>We work with</a:t>
            </a:r>
            <a:r>
              <a:rPr lang="en" sz="2900">
                <a:solidFill>
                  <a:srgbClr val="FFFF00"/>
                </a:solidFill>
              </a:rPr>
              <a:t> </a:t>
            </a:r>
            <a:r>
              <a:rPr lang="en" sz="2900" u="sng">
                <a:solidFill>
                  <a:srgbClr val="FFFF00"/>
                </a:solidFill>
              </a:rPr>
              <a:t>everyone</a:t>
            </a:r>
            <a:r>
              <a:rPr lang="en" sz="2900">
                <a:solidFill>
                  <a:srgbClr val="FFFF00"/>
                </a:solidFill>
              </a:rPr>
              <a:t>, </a:t>
            </a:r>
            <a:r>
              <a:rPr lang="en" sz="2900"/>
              <a:t>on political problems and solutions</a:t>
            </a:r>
            <a:endParaRPr sz="2900"/>
          </a:p>
          <a:p>
            <a:pPr indent="0" lvl="0" marL="0" rtl="0" algn="ctr">
              <a:spcBef>
                <a:spcPts val="0"/>
              </a:spcBef>
              <a:spcAft>
                <a:spcPts val="0"/>
              </a:spcAft>
              <a:buSzPts val="990"/>
              <a:buNone/>
            </a:pPr>
            <a:r>
              <a:rPr lang="en" sz="2900"/>
              <a:t>at</a:t>
            </a:r>
            <a:r>
              <a:rPr lang="en" sz="2900">
                <a:solidFill>
                  <a:srgbClr val="FFFF00"/>
                </a:solidFill>
              </a:rPr>
              <a:t> </a:t>
            </a:r>
            <a:r>
              <a:rPr lang="en" sz="2900" u="sng">
                <a:solidFill>
                  <a:srgbClr val="FFFF00"/>
                </a:solidFill>
              </a:rPr>
              <a:t>every point</a:t>
            </a:r>
            <a:r>
              <a:rPr lang="en" sz="2900"/>
              <a:t> in the system across 50 states</a:t>
            </a:r>
            <a:endParaRPr sz="2900"/>
          </a:p>
        </p:txBody>
      </p:sp>
    </p:spTree>
  </p:cSld>
  <p:clrMapOvr>
    <a:masterClrMapping/>
  </p:clrMapOvr>
</p:sld>
</file>

<file path=ppt/theme/theme1.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ustom">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