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29" r:id="rId3"/>
    <p:sldId id="328" r:id="rId4"/>
    <p:sldId id="264" r:id="rId5"/>
    <p:sldId id="289" r:id="rId6"/>
    <p:sldId id="292" r:id="rId7"/>
    <p:sldId id="267" r:id="rId8"/>
    <p:sldId id="330" r:id="rId9"/>
    <p:sldId id="331" r:id="rId10"/>
    <p:sldId id="266" r:id="rId11"/>
    <p:sldId id="268" r:id="rId12"/>
    <p:sldId id="269" r:id="rId13"/>
    <p:sldId id="273" r:id="rId14"/>
    <p:sldId id="335" r:id="rId15"/>
    <p:sldId id="336" r:id="rId16"/>
    <p:sldId id="282" r:id="rId17"/>
    <p:sldId id="332" r:id="rId18"/>
    <p:sldId id="286" r:id="rId19"/>
    <p:sldId id="296" r:id="rId20"/>
    <p:sldId id="291" r:id="rId21"/>
    <p:sldId id="294" r:id="rId22"/>
    <p:sldId id="293" r:id="rId23"/>
    <p:sldId id="295" r:id="rId24"/>
    <p:sldId id="297" r:id="rId25"/>
    <p:sldId id="338" r:id="rId26"/>
    <p:sldId id="306" r:id="rId27"/>
    <p:sldId id="339" r:id="rId28"/>
    <p:sldId id="333" r:id="rId29"/>
    <p:sldId id="310" r:id="rId30"/>
    <p:sldId id="311" r:id="rId31"/>
    <p:sldId id="312" r:id="rId32"/>
    <p:sldId id="313" r:id="rId33"/>
    <p:sldId id="341" r:id="rId34"/>
    <p:sldId id="340" r:id="rId35"/>
    <p:sldId id="325" r:id="rId36"/>
    <p:sldId id="33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5" d="100"/>
          <a:sy n="85" d="100"/>
        </p:scale>
        <p:origin x="15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February 13,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8762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2136119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252612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57312116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490743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9354542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B5AFD-D735-4504-A039-ADEBB6448D55}"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47612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68505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00591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01013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5A706-D8F2-4D1A-855A-CADC92600C26}" type="datetime4">
              <a:rPr lang="en-US" smtClean="0"/>
              <a:pPr/>
              <a:t>February 13,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89954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February 13,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90043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February 13, 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6863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February 13,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0150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February 13,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34091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February 13,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30367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C01193-8287-4834-A286-6B880643E934}" type="datetime4">
              <a:rPr lang="en-US" smtClean="0"/>
              <a:pPr/>
              <a:t>February 13, 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11929029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facebook.com/MISeedLibrar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miseedlibrary.org/" TargetMode="External"/><Relationship Id="rId3" Type="http://schemas.openxmlformats.org/officeDocument/2006/relationships/hyperlink" Target="http://www.highmowingseeds.com/" TargetMode="External"/><Relationship Id="rId7" Type="http://schemas.openxmlformats.org/officeDocument/2006/relationships/hyperlink" Target="http://www.seedlibrary.org/" TargetMode="External"/><Relationship Id="rId2" Type="http://schemas.openxmlformats.org/officeDocument/2006/relationships/hyperlink" Target="http://www.communityseednetwork.org/" TargetMode="External"/><Relationship Id="rId1" Type="http://schemas.openxmlformats.org/officeDocument/2006/relationships/slideLayout" Target="../slideLayouts/slideLayout2.xml"/><Relationship Id="rId6" Type="http://schemas.openxmlformats.org/officeDocument/2006/relationships/hyperlink" Target="http://www.rareseeds.com/" TargetMode="External"/><Relationship Id="rId5" Type="http://schemas.openxmlformats.org/officeDocument/2006/relationships/hyperlink" Target="http://www.anniesheirloomseeds.com/" TargetMode="External"/><Relationship Id="rId10" Type="http://schemas.openxmlformats.org/officeDocument/2006/relationships/hyperlink" Target="http://www.smallhousefarms.com/" TargetMode="External"/><Relationship Id="rId4" Type="http://schemas.openxmlformats.org/officeDocument/2006/relationships/hyperlink" Target="http://www.seedsnow.com/" TargetMode="External"/><Relationship Id="rId9" Type="http://schemas.openxmlformats.org/officeDocument/2006/relationships/hyperlink" Target="http://www.seedsavers.or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melissa@carolibrary.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987" y="827101"/>
            <a:ext cx="4191000" cy="2113844"/>
          </a:xfrm>
        </p:spPr>
        <p:txBody>
          <a:bodyPr>
            <a:normAutofit fontScale="90000"/>
          </a:bodyPr>
          <a:lstStyle/>
          <a:p>
            <a:pPr algn="ctr"/>
            <a:r>
              <a:rPr lang="en-US" b="1" dirty="0"/>
              <a:t>Seed Library</a:t>
            </a:r>
            <a:br>
              <a:rPr lang="en-US" b="1" dirty="0"/>
            </a:br>
            <a:br>
              <a:rPr lang="en-US" b="1" dirty="0"/>
            </a:br>
            <a:endParaRPr lang="en-US" b="1" dirty="0"/>
          </a:p>
        </p:txBody>
      </p:sp>
      <p:sp>
        <p:nvSpPr>
          <p:cNvPr id="3" name="Subtitle 2"/>
          <p:cNvSpPr>
            <a:spLocks noGrp="1"/>
          </p:cNvSpPr>
          <p:nvPr>
            <p:ph type="subTitle" idx="1"/>
          </p:nvPr>
        </p:nvSpPr>
        <p:spPr>
          <a:xfrm>
            <a:off x="457199" y="4267200"/>
            <a:ext cx="7086599" cy="1587966"/>
          </a:xfrm>
        </p:spPr>
        <p:txBody>
          <a:bodyPr>
            <a:normAutofit/>
          </a:bodyPr>
          <a:lstStyle/>
          <a:p>
            <a:endParaRPr lang="en-US" b="1" dirty="0"/>
          </a:p>
          <a:p>
            <a:r>
              <a:rPr lang="en-US" sz="2400" b="1" dirty="0"/>
              <a:t> Melissa Armstrong</a:t>
            </a:r>
          </a:p>
          <a:p>
            <a:r>
              <a:rPr lang="en-US" sz="2400" b="1" dirty="0"/>
              <a:t>February 7</a:t>
            </a:r>
            <a:r>
              <a:rPr lang="en-US" sz="2400" b="1" baseline="30000" dirty="0"/>
              <a:t>th</a:t>
            </a:r>
            <a:r>
              <a:rPr lang="en-US" sz="2400" b="1" dirty="0"/>
              <a:t>, 2023</a:t>
            </a:r>
            <a:endParaRPr lang="en-US" sz="2400"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a:t>
            </a:fld>
            <a:endParaRPr lang="en-US" dirty="0"/>
          </a:p>
        </p:txBody>
      </p:sp>
      <p:pic>
        <p:nvPicPr>
          <p:cNvPr id="5" name="Picture 4">
            <a:extLst>
              <a:ext uri="{FF2B5EF4-FFF2-40B4-BE49-F238E27FC236}">
                <a16:creationId xmlns:a16="http://schemas.microsoft.com/office/drawing/2014/main" id="{07F5ACBB-F78A-4EEB-88D6-67DEB91C4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987" y="1748951"/>
            <a:ext cx="4191000" cy="2360274"/>
          </a:xfrm>
          <a:prstGeom prst="rect">
            <a:avLst/>
          </a:prstGeom>
        </p:spPr>
      </p:pic>
    </p:spTree>
    <p:extLst>
      <p:ext uri="{BB962C8B-B14F-4D97-AF65-F5344CB8AC3E}">
        <p14:creationId xmlns:p14="http://schemas.microsoft.com/office/powerpoint/2010/main" val="165094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hen\Desktop\seed slideshow\sw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75" y="1531441"/>
            <a:ext cx="7239000" cy="48297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1C38C8-3D42-461E-854D-93640B447D99}"/>
              </a:ext>
            </a:extLst>
          </p:cNvPr>
          <p:cNvSpPr txBox="1"/>
          <p:nvPr/>
        </p:nvSpPr>
        <p:spPr>
          <a:xfrm>
            <a:off x="1365675" y="685800"/>
            <a:ext cx="6248400" cy="584775"/>
          </a:xfrm>
          <a:prstGeom prst="rect">
            <a:avLst/>
          </a:prstGeom>
          <a:noFill/>
        </p:spPr>
        <p:txBody>
          <a:bodyPr wrap="square" rtlCol="0">
            <a:spAutoFit/>
          </a:bodyPr>
          <a:lstStyle/>
          <a:p>
            <a:pPr algn="ctr"/>
            <a:r>
              <a:rPr lang="en-US" sz="3200" dirty="0">
                <a:solidFill>
                  <a:schemeClr val="accent1"/>
                </a:solidFill>
              </a:rPr>
              <a:t>Phaseolus Vulgaris</a:t>
            </a:r>
          </a:p>
        </p:txBody>
      </p:sp>
    </p:spTree>
    <p:extLst>
      <p:ext uri="{BB962C8B-B14F-4D97-AF65-F5344CB8AC3E}">
        <p14:creationId xmlns:p14="http://schemas.microsoft.com/office/powerpoint/2010/main" val="262683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400" y="654366"/>
            <a:ext cx="4038600" cy="769441"/>
          </a:xfrm>
          <a:prstGeom prst="rect">
            <a:avLst/>
          </a:prstGeom>
          <a:noFill/>
        </p:spPr>
        <p:txBody>
          <a:bodyPr wrap="square" rtlCol="0">
            <a:spAutoFit/>
          </a:bodyPr>
          <a:lstStyle/>
          <a:p>
            <a:r>
              <a:rPr lang="en-US" sz="4400" b="1" dirty="0"/>
              <a:t>Diversity</a:t>
            </a:r>
          </a:p>
        </p:txBody>
      </p:sp>
      <p:pic>
        <p:nvPicPr>
          <p:cNvPr id="5122" name="Picture 2" descr="C:\Users\Cohen\Desktop\seed slideshow\bean coll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0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848334"/>
            <a:ext cx="6400800" cy="769441"/>
          </a:xfrm>
          <a:prstGeom prst="rect">
            <a:avLst/>
          </a:prstGeom>
          <a:noFill/>
        </p:spPr>
        <p:txBody>
          <a:bodyPr wrap="square" rtlCol="0">
            <a:spAutoFit/>
          </a:bodyPr>
          <a:lstStyle/>
          <a:p>
            <a:r>
              <a:rPr lang="en-US" sz="4400" b="1" dirty="0"/>
              <a:t>Diversity is important!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943" y="2209800"/>
            <a:ext cx="5675313"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00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1066800"/>
            <a:ext cx="2382383" cy="4524315"/>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4800" b="1" dirty="0"/>
              <a:t>Corn</a:t>
            </a:r>
          </a:p>
          <a:p>
            <a:pPr marL="285750" indent="-285750">
              <a:lnSpc>
                <a:spcPct val="150000"/>
              </a:lnSpc>
              <a:buFont typeface="Arial" panose="020B0604020202020204" pitchFamily="34" charset="0"/>
              <a:buChar char="•"/>
            </a:pPr>
            <a:r>
              <a:rPr lang="en-US" sz="4800" b="1" dirty="0"/>
              <a:t>Soy</a:t>
            </a:r>
          </a:p>
          <a:p>
            <a:pPr marL="285750" indent="-285750">
              <a:lnSpc>
                <a:spcPct val="150000"/>
              </a:lnSpc>
              <a:buFont typeface="Arial" panose="020B0604020202020204" pitchFamily="34" charset="0"/>
              <a:buChar char="•"/>
            </a:pPr>
            <a:r>
              <a:rPr lang="en-US" sz="4800" b="1" dirty="0"/>
              <a:t>Wheat</a:t>
            </a:r>
          </a:p>
          <a:p>
            <a:pPr marL="285750" indent="-285750">
              <a:lnSpc>
                <a:spcPct val="150000"/>
              </a:lnSpc>
              <a:buFont typeface="Arial" panose="020B0604020202020204" pitchFamily="34" charset="0"/>
              <a:buChar char="•"/>
            </a:pPr>
            <a:r>
              <a:rPr lang="en-US" sz="4800" b="1" dirty="0"/>
              <a:t>Rice</a:t>
            </a:r>
          </a:p>
        </p:txBody>
      </p:sp>
    </p:spTree>
    <p:extLst>
      <p:ext uri="{BB962C8B-B14F-4D97-AF65-F5344CB8AC3E}">
        <p14:creationId xmlns:p14="http://schemas.microsoft.com/office/powerpoint/2010/main" val="6025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49C02-71BB-4EFC-A645-302EF37FE2E7}"/>
              </a:ext>
            </a:extLst>
          </p:cNvPr>
          <p:cNvSpPr>
            <a:spLocks noGrp="1"/>
          </p:cNvSpPr>
          <p:nvPr>
            <p:ph type="title"/>
          </p:nvPr>
        </p:nvSpPr>
        <p:spPr>
          <a:xfrm>
            <a:off x="634998" y="228600"/>
            <a:ext cx="6347715" cy="1826581"/>
          </a:xfrm>
        </p:spPr>
        <p:txBody>
          <a:bodyPr/>
          <a:lstStyle/>
          <a:p>
            <a:pPr algn="ctr"/>
            <a:r>
              <a:rPr lang="en-US" dirty="0"/>
              <a:t>What is Biodiversity? </a:t>
            </a:r>
            <a:br>
              <a:rPr lang="en-US" dirty="0"/>
            </a:br>
            <a:endParaRPr lang="en-US" dirty="0"/>
          </a:p>
        </p:txBody>
      </p:sp>
      <p:sp>
        <p:nvSpPr>
          <p:cNvPr id="7" name="Text Placeholder 6">
            <a:extLst>
              <a:ext uri="{FF2B5EF4-FFF2-40B4-BE49-F238E27FC236}">
                <a16:creationId xmlns:a16="http://schemas.microsoft.com/office/drawing/2014/main" id="{46A7BD61-985A-4869-A770-9281B31F68EA}"/>
              </a:ext>
            </a:extLst>
          </p:cNvPr>
          <p:cNvSpPr>
            <a:spLocks noGrp="1"/>
          </p:cNvSpPr>
          <p:nvPr>
            <p:ph type="body" idx="1"/>
          </p:nvPr>
        </p:nvSpPr>
        <p:spPr>
          <a:xfrm>
            <a:off x="353280" y="1828800"/>
            <a:ext cx="6347715" cy="2362200"/>
          </a:xfrm>
        </p:spPr>
        <p:txBody>
          <a:bodyPr>
            <a:noAutofit/>
          </a:bodyPr>
          <a:lstStyle/>
          <a:p>
            <a:pPr algn="ctr"/>
            <a:r>
              <a:rPr lang="en-US" b="1" dirty="0">
                <a:solidFill>
                  <a:schemeClr val="tx1"/>
                </a:solidFill>
              </a:rPr>
              <a:t>Biodiversity is essential for the processes that support all life on Earth, including humans. Without a wide range of animals, plants and microorganisms, we cannot have the healthy ecosystems that we rely on to provide us with the air we breathe and the food we eat. So Seed Libraries help the environment.</a:t>
            </a:r>
          </a:p>
        </p:txBody>
      </p:sp>
      <p:sp>
        <p:nvSpPr>
          <p:cNvPr id="2" name="Date Placeholder 1">
            <a:extLst>
              <a:ext uri="{FF2B5EF4-FFF2-40B4-BE49-F238E27FC236}">
                <a16:creationId xmlns:a16="http://schemas.microsoft.com/office/drawing/2014/main" id="{B1202BD0-454C-46B2-ACE5-D1936A0634BC}"/>
              </a:ext>
            </a:extLst>
          </p:cNvPr>
          <p:cNvSpPr>
            <a:spLocks noGrp="1"/>
          </p:cNvSpPr>
          <p:nvPr>
            <p:ph type="dt" sz="half" idx="10"/>
          </p:nvPr>
        </p:nvSpPr>
        <p:spPr/>
        <p:txBody>
          <a:bodyPr/>
          <a:lstStyle/>
          <a:p>
            <a:fld id="{AE3EC3ED-7435-49F9-84C8-03CCA2F8DEDB}" type="datetime4">
              <a:rPr lang="en-US" smtClean="0"/>
              <a:pPr/>
              <a:t>February 13, 2024</a:t>
            </a:fld>
            <a:endParaRPr lang="en-US"/>
          </a:p>
        </p:txBody>
      </p:sp>
      <p:sp>
        <p:nvSpPr>
          <p:cNvPr id="3" name="Footer Placeholder 2">
            <a:extLst>
              <a:ext uri="{FF2B5EF4-FFF2-40B4-BE49-F238E27FC236}">
                <a16:creationId xmlns:a16="http://schemas.microsoft.com/office/drawing/2014/main" id="{C50A4627-DDEA-42DD-89E9-5B5640C2F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A5D695-E90E-4D17-8B46-B15DF6DE696D}"/>
              </a:ext>
            </a:extLst>
          </p:cNvPr>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val="285032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04C1-1430-4EED-83BF-3F199732EA54}"/>
              </a:ext>
            </a:extLst>
          </p:cNvPr>
          <p:cNvSpPr>
            <a:spLocks noGrp="1"/>
          </p:cNvSpPr>
          <p:nvPr>
            <p:ph type="title"/>
          </p:nvPr>
        </p:nvSpPr>
        <p:spPr/>
        <p:txBody>
          <a:bodyPr/>
          <a:lstStyle/>
          <a:p>
            <a:pPr algn="ctr"/>
            <a:r>
              <a:rPr lang="en-US" dirty="0"/>
              <a:t>Preserve Genetic Diversity	</a:t>
            </a:r>
          </a:p>
        </p:txBody>
      </p:sp>
      <p:sp>
        <p:nvSpPr>
          <p:cNvPr id="3" name="Content Placeholder 2">
            <a:extLst>
              <a:ext uri="{FF2B5EF4-FFF2-40B4-BE49-F238E27FC236}">
                <a16:creationId xmlns:a16="http://schemas.microsoft.com/office/drawing/2014/main" id="{26352162-16BE-412E-8BDD-0E99E5AEAB3B}"/>
              </a:ext>
            </a:extLst>
          </p:cNvPr>
          <p:cNvSpPr>
            <a:spLocks noGrp="1"/>
          </p:cNvSpPr>
          <p:nvPr>
            <p:ph idx="1"/>
          </p:nvPr>
        </p:nvSpPr>
        <p:spPr/>
        <p:txBody>
          <a:bodyPr>
            <a:normAutofit/>
          </a:bodyPr>
          <a:lstStyle/>
          <a:p>
            <a:pPr marL="0" indent="0" algn="ctr">
              <a:buNone/>
            </a:pPr>
            <a:r>
              <a:rPr lang="en-US" sz="2400" dirty="0"/>
              <a:t>So many great varieties will never see the fame of commercial seed catalogs.  Some varieties only exist in the hands of 1 or 2 gardeners.  Lend a hand and save some of those seeds that are in danger of disappearing</a:t>
            </a:r>
          </a:p>
        </p:txBody>
      </p:sp>
      <p:sp>
        <p:nvSpPr>
          <p:cNvPr id="4" name="Date Placeholder 3">
            <a:extLst>
              <a:ext uri="{FF2B5EF4-FFF2-40B4-BE49-F238E27FC236}">
                <a16:creationId xmlns:a16="http://schemas.microsoft.com/office/drawing/2014/main" id="{6253316A-57A7-4826-88E8-646F66C09884}"/>
              </a:ext>
            </a:extLst>
          </p:cNvPr>
          <p:cNvSpPr>
            <a:spLocks noGrp="1"/>
          </p:cNvSpPr>
          <p:nvPr>
            <p:ph type="dt" sz="half" idx="10"/>
          </p:nvPr>
        </p:nvSpPr>
        <p:spPr/>
        <p:txBody>
          <a:bodyPr/>
          <a:lstStyle/>
          <a:p>
            <a:fld id="{05A93482-8E69-40F7-BCAD-5662A6CADB27}" type="datetime4">
              <a:rPr lang="en-US" smtClean="0"/>
              <a:pPr/>
              <a:t>February 13, 2024</a:t>
            </a:fld>
            <a:endParaRPr lang="en-US"/>
          </a:p>
        </p:txBody>
      </p:sp>
      <p:sp>
        <p:nvSpPr>
          <p:cNvPr id="5" name="Footer Placeholder 4">
            <a:extLst>
              <a:ext uri="{FF2B5EF4-FFF2-40B4-BE49-F238E27FC236}">
                <a16:creationId xmlns:a16="http://schemas.microsoft.com/office/drawing/2014/main" id="{0EC93281-C882-4BD7-AEEC-8AA021639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BE6B3-3571-4B3C-A472-D5DFA7A8E9C5}"/>
              </a:ext>
            </a:extLst>
          </p:cNvPr>
          <p:cNvSpPr>
            <a:spLocks noGrp="1"/>
          </p:cNvSpPr>
          <p:nvPr>
            <p:ph type="sldNum" sz="quarter" idx="12"/>
          </p:nvPr>
        </p:nvSpPr>
        <p:spPr/>
        <p:txBody>
          <a:bodyPr/>
          <a:lstStyle/>
          <a:p>
            <a:fld id="{8B37D5FE-740C-46F5-801A-FA5477D9711F}" type="slidenum">
              <a:rPr lang="en-US" smtClean="0"/>
              <a:pPr/>
              <a:t>15</a:t>
            </a:fld>
            <a:endParaRPr lang="en-US"/>
          </a:p>
        </p:txBody>
      </p:sp>
    </p:spTree>
    <p:extLst>
      <p:ext uri="{BB962C8B-B14F-4D97-AF65-F5344CB8AC3E}">
        <p14:creationId xmlns:p14="http://schemas.microsoft.com/office/powerpoint/2010/main" val="341052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Users\Cohen\Desktop\seed slideshow\THURBURNS-TERRA-COTTA-TOMATOTOM190-0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1"/>
            <a:ext cx="6629400" cy="5044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7300" y="762000"/>
            <a:ext cx="6858000" cy="923330"/>
          </a:xfrm>
          <a:prstGeom prst="rect">
            <a:avLst/>
          </a:prstGeom>
          <a:noFill/>
        </p:spPr>
        <p:txBody>
          <a:bodyPr wrap="square" rtlCol="0">
            <a:spAutoFit/>
          </a:bodyPr>
          <a:lstStyle/>
          <a:p>
            <a:r>
              <a:rPr lang="en-US" sz="3600" b="1" dirty="0" err="1"/>
              <a:t>Thorburn’s</a:t>
            </a:r>
            <a:r>
              <a:rPr lang="en-US" sz="3600" b="1" dirty="0"/>
              <a:t> Terra-Cotta Tomato</a:t>
            </a:r>
          </a:p>
          <a:p>
            <a:endParaRPr lang="en-US" dirty="0"/>
          </a:p>
        </p:txBody>
      </p:sp>
    </p:spTree>
    <p:extLst>
      <p:ext uri="{BB962C8B-B14F-4D97-AF65-F5344CB8AC3E}">
        <p14:creationId xmlns:p14="http://schemas.microsoft.com/office/powerpoint/2010/main" val="355934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49C0BD-8C08-44BD-8E59-FFD8E1AAC40A}"/>
              </a:ext>
            </a:extLst>
          </p:cNvPr>
          <p:cNvSpPr>
            <a:spLocks noGrp="1"/>
          </p:cNvSpPr>
          <p:nvPr>
            <p:ph type="title"/>
          </p:nvPr>
        </p:nvSpPr>
        <p:spPr/>
        <p:txBody>
          <a:bodyPr>
            <a:normAutofit fontScale="90000"/>
          </a:bodyPr>
          <a:lstStyle/>
          <a:p>
            <a:r>
              <a:rPr lang="en-US" dirty="0"/>
              <a:t>Many Heirloom seeds have a history or a story</a:t>
            </a:r>
          </a:p>
        </p:txBody>
      </p:sp>
      <p:pic>
        <p:nvPicPr>
          <p:cNvPr id="10" name="Picture Placeholder 9">
            <a:extLst>
              <a:ext uri="{FF2B5EF4-FFF2-40B4-BE49-F238E27FC236}">
                <a16:creationId xmlns:a16="http://schemas.microsoft.com/office/drawing/2014/main" id="{BDBE9C72-2134-4232-912C-B710A8C74F9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17" b="19717"/>
          <a:stretch>
            <a:fillRect/>
          </a:stretch>
        </p:blipFill>
        <p:spPr/>
      </p:pic>
      <p:sp>
        <p:nvSpPr>
          <p:cNvPr id="8" name="Text Placeholder 7">
            <a:extLst>
              <a:ext uri="{FF2B5EF4-FFF2-40B4-BE49-F238E27FC236}">
                <a16:creationId xmlns:a16="http://schemas.microsoft.com/office/drawing/2014/main" id="{9E8FC10C-9E2A-4286-9D48-30C68EA070C5}"/>
              </a:ext>
            </a:extLst>
          </p:cNvPr>
          <p:cNvSpPr>
            <a:spLocks noGrp="1"/>
          </p:cNvSpPr>
          <p:nvPr>
            <p:ph type="body" sz="half" idx="2"/>
          </p:nvPr>
        </p:nvSpPr>
        <p:spPr/>
        <p:txBody>
          <a:bodyPr/>
          <a:lstStyle/>
          <a:p>
            <a:r>
              <a:rPr lang="en-US" dirty="0"/>
              <a:t>King Tut Purple Pea</a:t>
            </a:r>
          </a:p>
        </p:txBody>
      </p:sp>
      <p:sp>
        <p:nvSpPr>
          <p:cNvPr id="3" name="Date Placeholder 2">
            <a:extLst>
              <a:ext uri="{FF2B5EF4-FFF2-40B4-BE49-F238E27FC236}">
                <a16:creationId xmlns:a16="http://schemas.microsoft.com/office/drawing/2014/main" id="{949D0509-55BE-410E-A0F4-43B1E823755B}"/>
              </a:ext>
            </a:extLst>
          </p:cNvPr>
          <p:cNvSpPr>
            <a:spLocks noGrp="1"/>
          </p:cNvSpPr>
          <p:nvPr>
            <p:ph type="dt" sz="half" idx="10"/>
          </p:nvPr>
        </p:nvSpPr>
        <p:spPr/>
        <p:txBody>
          <a:bodyPr/>
          <a:lstStyle/>
          <a:p>
            <a:fld id="{E3127EC2-47FB-48A1-8644-C8A81DDAA119}" type="datetime4">
              <a:rPr lang="en-US" smtClean="0"/>
              <a:pPr/>
              <a:t>February 13, 2024</a:t>
            </a:fld>
            <a:endParaRPr lang="en-US"/>
          </a:p>
        </p:txBody>
      </p:sp>
      <p:sp>
        <p:nvSpPr>
          <p:cNvPr id="4" name="Footer Placeholder 3">
            <a:extLst>
              <a:ext uri="{FF2B5EF4-FFF2-40B4-BE49-F238E27FC236}">
                <a16:creationId xmlns:a16="http://schemas.microsoft.com/office/drawing/2014/main" id="{72CC9F1C-E64D-46E9-8B7C-9FA45B102A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69B936-EC01-4B9A-AB5A-7D32062014B2}"/>
              </a:ext>
            </a:extLst>
          </p:cNvPr>
          <p:cNvSpPr>
            <a:spLocks noGrp="1"/>
          </p:cNvSpPr>
          <p:nvPr>
            <p:ph type="sldNum" sz="quarter" idx="12"/>
          </p:nvPr>
        </p:nvSpPr>
        <p:spPr/>
        <p:txBody>
          <a:bodyPr/>
          <a:lstStyle/>
          <a:p>
            <a:fld id="{8B37D5FE-740C-46F5-801A-FA5477D9711F}" type="slidenum">
              <a:rPr lang="en-US" smtClean="0"/>
              <a:pPr/>
              <a:t>17</a:t>
            </a:fld>
            <a:endParaRPr lang="en-US"/>
          </a:p>
        </p:txBody>
      </p:sp>
    </p:spTree>
    <p:extLst>
      <p:ext uri="{BB962C8B-B14F-4D97-AF65-F5344CB8AC3E}">
        <p14:creationId xmlns:p14="http://schemas.microsoft.com/office/powerpoint/2010/main" val="242121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533742"/>
            <a:ext cx="5585910" cy="539084"/>
          </a:xfrm>
        </p:spPr>
        <p:txBody>
          <a:bodyPr>
            <a:noAutofit/>
          </a:bodyPr>
          <a:lstStyle/>
          <a:p>
            <a:pPr algn="ctr"/>
            <a:r>
              <a:rPr lang="en-US" sz="4400" b="1" dirty="0">
                <a:solidFill>
                  <a:schemeClr val="tx1"/>
                </a:solidFill>
              </a:rPr>
              <a:t>Library = Library</a:t>
            </a:r>
          </a:p>
        </p:txBody>
      </p:sp>
      <p:pic>
        <p:nvPicPr>
          <p:cNvPr id="4098" name="Picture 2" descr="C:\Users\Cohen\Desktop\library co-op\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352873"/>
            <a:ext cx="3280391" cy="245712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hen\Desktop\library co-op\downloa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33" y="1339021"/>
            <a:ext cx="2926792" cy="24709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ABA6609-7E8A-4540-B9E5-5D9FA7A0B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21555" y="4161367"/>
            <a:ext cx="2743200" cy="2057400"/>
          </a:xfrm>
          <a:prstGeom prst="rect">
            <a:avLst/>
          </a:prstGeom>
        </p:spPr>
      </p:pic>
    </p:spTree>
    <p:extLst>
      <p:ext uri="{BB962C8B-B14F-4D97-AF65-F5344CB8AC3E}">
        <p14:creationId xmlns:p14="http://schemas.microsoft.com/office/powerpoint/2010/main" val="339138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7516009" cy="5146829"/>
          </a:xfrm>
        </p:spPr>
        <p:txBody>
          <a:bodyPr>
            <a:normAutofit/>
          </a:bodyPr>
          <a:lstStyle/>
          <a:p>
            <a:r>
              <a:rPr lang="en-US" sz="2400" dirty="0"/>
              <a:t>We started the Seed Library in 2012</a:t>
            </a:r>
          </a:p>
          <a:p>
            <a:r>
              <a:rPr lang="en-US" sz="2400" dirty="0"/>
              <a:t>Webinar put out by Pima County Library and Seed Savers Exchange. </a:t>
            </a:r>
          </a:p>
          <a:p>
            <a:r>
              <a:rPr lang="en-US" sz="2400" dirty="0"/>
              <a:t>Our first donation was from Pima County Library and Seed Savers Exchange</a:t>
            </a:r>
          </a:p>
          <a:p>
            <a:r>
              <a:rPr lang="en-US" sz="2400" dirty="0"/>
              <a:t>Total start up was about 30 bucks for donation, labels, and packets.</a:t>
            </a:r>
          </a:p>
          <a:p>
            <a:r>
              <a:rPr lang="en-US" sz="2400" dirty="0"/>
              <a:t>It has gotten more expensive over the years but if you start out little its very cheap.</a:t>
            </a:r>
          </a:p>
          <a:p>
            <a:r>
              <a:rPr lang="en-US" sz="2400" dirty="0"/>
              <a:t>Labels, Coin Envelopes, and seeds.</a:t>
            </a:r>
          </a:p>
          <a:p>
            <a:endParaRPr lang="en-US" sz="2400" dirty="0"/>
          </a:p>
          <a:p>
            <a:pPr marL="0" indent="0">
              <a:buNone/>
            </a:pPr>
            <a:endParaRPr lang="en-US" sz="24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19</a:t>
            </a:fld>
            <a:endParaRPr lang="en-US"/>
          </a:p>
        </p:txBody>
      </p:sp>
    </p:spTree>
    <p:extLst>
      <p:ext uri="{BB962C8B-B14F-4D97-AF65-F5344CB8AC3E}">
        <p14:creationId xmlns:p14="http://schemas.microsoft.com/office/powerpoint/2010/main" val="146444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160F7-FEDB-44BD-BF52-C12F51D002B9}"/>
              </a:ext>
            </a:extLst>
          </p:cNvPr>
          <p:cNvSpPr>
            <a:spLocks noGrp="1"/>
          </p:cNvSpPr>
          <p:nvPr>
            <p:ph type="dt" sz="half" idx="10"/>
          </p:nvPr>
        </p:nvSpPr>
        <p:spPr/>
        <p:txBody>
          <a:bodyPr/>
          <a:lstStyle/>
          <a:p>
            <a:fld id="{AE3EC3ED-7435-49F9-84C8-03CCA2F8DEDB}" type="datetime4">
              <a:rPr lang="en-US" smtClean="0"/>
              <a:pPr/>
              <a:t>February 13, 2024</a:t>
            </a:fld>
            <a:endParaRPr lang="en-US"/>
          </a:p>
        </p:txBody>
      </p:sp>
      <p:sp>
        <p:nvSpPr>
          <p:cNvPr id="3" name="Footer Placeholder 2">
            <a:extLst>
              <a:ext uri="{FF2B5EF4-FFF2-40B4-BE49-F238E27FC236}">
                <a16:creationId xmlns:a16="http://schemas.microsoft.com/office/drawing/2014/main" id="{35502E40-89B8-434A-BFB9-F921808E1B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A9A1C2-10F9-419B-AE4A-65585A14BAD0}"/>
              </a:ext>
            </a:extLst>
          </p:cNvPr>
          <p:cNvSpPr>
            <a:spLocks noGrp="1"/>
          </p:cNvSpPr>
          <p:nvPr>
            <p:ph type="sldNum" sz="quarter" idx="12"/>
          </p:nvPr>
        </p:nvSpPr>
        <p:spPr/>
        <p:txBody>
          <a:bodyPr/>
          <a:lstStyle/>
          <a:p>
            <a:fld id="{8B37D5FE-740C-46F5-801A-FA5477D9711F}" type="slidenum">
              <a:rPr lang="en-US" smtClean="0"/>
              <a:pPr/>
              <a:t>2</a:t>
            </a:fld>
            <a:endParaRPr lang="en-US"/>
          </a:p>
        </p:txBody>
      </p:sp>
      <p:sp>
        <p:nvSpPr>
          <p:cNvPr id="6" name="Content Placeholder 5">
            <a:extLst>
              <a:ext uri="{FF2B5EF4-FFF2-40B4-BE49-F238E27FC236}">
                <a16:creationId xmlns:a16="http://schemas.microsoft.com/office/drawing/2014/main" id="{52E5404A-46F5-416D-823E-4D54FB2E6162}"/>
              </a:ext>
            </a:extLst>
          </p:cNvPr>
          <p:cNvSpPr>
            <a:spLocks noGrp="1"/>
          </p:cNvSpPr>
          <p:nvPr>
            <p:ph idx="4294967295"/>
          </p:nvPr>
        </p:nvSpPr>
        <p:spPr>
          <a:xfrm>
            <a:off x="762001" y="989939"/>
            <a:ext cx="6324600" cy="3658262"/>
          </a:xfrm>
        </p:spPr>
        <p:txBody>
          <a:bodyPr>
            <a:normAutofit lnSpcReduction="10000"/>
          </a:bodyPr>
          <a:lstStyle/>
          <a:p>
            <a:r>
              <a:rPr lang="en-US" sz="2800" dirty="0"/>
              <a:t>Melissa Armstrong</a:t>
            </a:r>
          </a:p>
          <a:p>
            <a:r>
              <a:rPr lang="en-US" sz="2800" dirty="0"/>
              <a:t>Assistant Director </a:t>
            </a:r>
          </a:p>
          <a:p>
            <a:r>
              <a:rPr lang="en-US" sz="2800" dirty="0"/>
              <a:t>2011</a:t>
            </a:r>
          </a:p>
          <a:p>
            <a:r>
              <a:rPr lang="en-US" sz="2800" dirty="0"/>
              <a:t>Go to person- scheduling, periodicals, home delivery, payroll, seeds, garden, outreach, problem solving, book mobile, and intellectual freedom fighter</a:t>
            </a:r>
            <a:r>
              <a:rPr lang="en-US" sz="2400" dirty="0"/>
              <a:t>. </a:t>
            </a:r>
          </a:p>
          <a:p>
            <a:pPr marL="0" indent="0">
              <a:buNone/>
            </a:pPr>
            <a:endParaRPr lang="en-US" dirty="0"/>
          </a:p>
          <a:p>
            <a:endParaRPr lang="en-US" dirty="0"/>
          </a:p>
          <a:p>
            <a:pPr algn="ctr"/>
            <a:endParaRPr lang="en-US" dirty="0"/>
          </a:p>
          <a:p>
            <a:endParaRPr lang="en-US" dirty="0"/>
          </a:p>
          <a:p>
            <a:endParaRPr lang="en-US" dirty="0"/>
          </a:p>
        </p:txBody>
      </p:sp>
    </p:spTree>
    <p:extLst>
      <p:ext uri="{BB962C8B-B14F-4D97-AF65-F5344CB8AC3E}">
        <p14:creationId xmlns:p14="http://schemas.microsoft.com/office/powerpoint/2010/main" val="38007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26636"/>
            <a:ext cx="7024744" cy="1143000"/>
          </a:xfrm>
        </p:spPr>
        <p:txBody>
          <a:bodyPr/>
          <a:lstStyle/>
          <a:p>
            <a:r>
              <a:rPr lang="en-US" dirty="0"/>
              <a:t>Planning &amp; Assessment</a:t>
            </a:r>
          </a:p>
        </p:txBody>
      </p:sp>
      <p:sp>
        <p:nvSpPr>
          <p:cNvPr id="3" name="Content Placeholder 2"/>
          <p:cNvSpPr>
            <a:spLocks noGrp="1"/>
          </p:cNvSpPr>
          <p:nvPr>
            <p:ph idx="1"/>
          </p:nvPr>
        </p:nvSpPr>
        <p:spPr>
          <a:xfrm>
            <a:off x="457200" y="1447800"/>
            <a:ext cx="7363609" cy="4384830"/>
          </a:xfrm>
        </p:spPr>
        <p:txBody>
          <a:bodyPr>
            <a:normAutofit/>
          </a:bodyPr>
          <a:lstStyle/>
          <a:p>
            <a:r>
              <a:rPr lang="en-US" sz="2400" dirty="0"/>
              <a:t>Seed Libraries are not  one size fits all. Each one is unique and is based on the time and resources that your library has.</a:t>
            </a:r>
          </a:p>
          <a:p>
            <a:r>
              <a:rPr lang="en-US" sz="2400" dirty="0"/>
              <a:t>Look for local initiatives that may be able to collaborate with you:</a:t>
            </a:r>
          </a:p>
          <a:p>
            <a:pPr lvl="1"/>
            <a:r>
              <a:rPr lang="en-US" sz="2000" dirty="0"/>
              <a:t>Garden clubs, community gardens, schools, MSU Ext</a:t>
            </a:r>
          </a:p>
          <a:p>
            <a:r>
              <a:rPr lang="en-US" sz="2400" dirty="0"/>
              <a:t>Can you use volunteers to help with any setup?</a:t>
            </a:r>
          </a:p>
          <a:p>
            <a:r>
              <a:rPr lang="en-US" sz="2400" dirty="0"/>
              <a:t>Start small and grow over time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20</a:t>
            </a:fld>
            <a:endParaRPr lang="en-US"/>
          </a:p>
        </p:txBody>
      </p:sp>
    </p:spTree>
    <p:extLst>
      <p:ext uri="{BB962C8B-B14F-4D97-AF65-F5344CB8AC3E}">
        <p14:creationId xmlns:p14="http://schemas.microsoft.com/office/powerpoint/2010/main" val="4083602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593308"/>
            <a:ext cx="7024744" cy="724936"/>
          </a:xfrm>
        </p:spPr>
        <p:txBody>
          <a:bodyPr/>
          <a:lstStyle/>
          <a:p>
            <a:r>
              <a:rPr lang="en-US" dirty="0"/>
              <a:t>Lending Considerations</a:t>
            </a:r>
          </a:p>
        </p:txBody>
      </p:sp>
      <p:sp>
        <p:nvSpPr>
          <p:cNvPr id="3" name="Content Placeholder 2"/>
          <p:cNvSpPr>
            <a:spLocks noGrp="1"/>
          </p:cNvSpPr>
          <p:nvPr>
            <p:ph idx="1"/>
          </p:nvPr>
        </p:nvSpPr>
        <p:spPr>
          <a:xfrm>
            <a:off x="685800" y="1447800"/>
            <a:ext cx="7135009" cy="5181600"/>
          </a:xfrm>
        </p:spPr>
        <p:txBody>
          <a:bodyPr>
            <a:noAutofit/>
          </a:bodyPr>
          <a:lstStyle/>
          <a:p>
            <a:r>
              <a:rPr lang="en-US" sz="2000" dirty="0"/>
              <a:t>Who can check out and how (affects how/if statistics are gathered)</a:t>
            </a:r>
          </a:p>
          <a:p>
            <a:pPr lvl="1">
              <a:buFont typeface="Wingdings" panose="05000000000000000000" pitchFamily="2" charset="2"/>
              <a:buChar char="§"/>
            </a:pPr>
            <a:r>
              <a:rPr lang="en-US" sz="1800" dirty="0"/>
              <a:t>We have little sheets they fill out and return to front desk</a:t>
            </a:r>
          </a:p>
          <a:p>
            <a:pPr lvl="1">
              <a:buFont typeface="Wingdings" panose="05000000000000000000" pitchFamily="2" charset="2"/>
              <a:buChar char="§"/>
            </a:pPr>
            <a:r>
              <a:rPr lang="en-US" sz="1800" dirty="0"/>
              <a:t>Some libraries have them check out seeds.</a:t>
            </a:r>
          </a:p>
          <a:p>
            <a:r>
              <a:rPr lang="en-US" sz="2000" dirty="0"/>
              <a:t>Limit the number of seed varieties or packets per person/family? We say 10 packs per visit</a:t>
            </a:r>
          </a:p>
          <a:p>
            <a:r>
              <a:rPr lang="en-US" sz="2000" dirty="0"/>
              <a:t>Will you require seeds only be taken if the patron can return? </a:t>
            </a:r>
          </a:p>
          <a:p>
            <a:pPr lvl="1">
              <a:buFont typeface="Wingdings" panose="05000000000000000000" pitchFamily="2" charset="2"/>
              <a:buChar char="§"/>
            </a:pPr>
            <a:r>
              <a:rPr lang="en-US" sz="1800" dirty="0"/>
              <a:t>We encourage best practices/request only, not require</a:t>
            </a:r>
          </a:p>
          <a:p>
            <a:pPr lvl="1">
              <a:buFont typeface="Wingdings" panose="05000000000000000000" pitchFamily="2" charset="2"/>
              <a:buChar char="§"/>
            </a:pPr>
            <a:r>
              <a:rPr lang="en-US" sz="1800" dirty="0"/>
              <a:t>Weather happens</a:t>
            </a:r>
          </a:p>
          <a:p>
            <a:pPr lvl="1">
              <a:buFont typeface="Wingdings" panose="05000000000000000000" pitchFamily="2" charset="2"/>
              <a:buChar char="§"/>
            </a:pPr>
            <a:r>
              <a:rPr lang="en-US" sz="1800" dirty="0"/>
              <a:t>Some seeds very hard to pollinate  and save correctly</a:t>
            </a:r>
          </a:p>
          <a:p>
            <a:pPr>
              <a:buFont typeface="Wingdings" panose="05000000000000000000" pitchFamily="2" charset="2"/>
              <a:buChar char="§"/>
            </a:pPr>
            <a:r>
              <a:rPr lang="en-US" sz="2000" dirty="0"/>
              <a:t>Lending rules vary from library to library – do what works best for you!</a:t>
            </a:r>
          </a:p>
          <a:p>
            <a:pPr>
              <a:buFont typeface="Wingdings" panose="05000000000000000000" pitchFamily="2" charset="2"/>
              <a:buChar char="§"/>
            </a:pPr>
            <a:endParaRPr lang="en-US" sz="200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21</a:t>
            </a:fld>
            <a:endParaRPr lang="en-US"/>
          </a:p>
        </p:txBody>
      </p:sp>
    </p:spTree>
    <p:extLst>
      <p:ext uri="{BB962C8B-B14F-4D97-AF65-F5344CB8AC3E}">
        <p14:creationId xmlns:p14="http://schemas.microsoft.com/office/powerpoint/2010/main" val="75648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343400"/>
            <a:ext cx="6477001" cy="1981200"/>
          </a:xfrm>
        </p:spPr>
        <p:txBody>
          <a:bodyPr>
            <a:noAutofit/>
          </a:bodyPr>
          <a:lstStyle/>
          <a:p>
            <a:r>
              <a:rPr lang="en-US" sz="2800" dirty="0"/>
              <a:t>At the end of the season we suggest that our patrons try to save an easy seed like beans, peas, or lettuce if they have no seed saving experience.</a:t>
            </a:r>
          </a:p>
        </p:txBody>
      </p:sp>
      <p:sp>
        <p:nvSpPr>
          <p:cNvPr id="4" name="Text Placeholder 3"/>
          <p:cNvSpPr>
            <a:spLocks noGrp="1"/>
          </p:cNvSpPr>
          <p:nvPr>
            <p:ph type="body" sz="half" idx="2"/>
          </p:nvPr>
        </p:nvSpPr>
        <p:spPr>
          <a:xfrm>
            <a:off x="609599" y="5367338"/>
            <a:ext cx="6347714" cy="674024"/>
          </a:xfrm>
        </p:spPr>
        <p:txBody>
          <a:bodyPr>
            <a:normAutofit/>
          </a:bodyPr>
          <a:lstStyle/>
          <a:p>
            <a:r>
              <a:rPr lang="en-US" dirty="0"/>
              <a:t>We </a:t>
            </a:r>
          </a:p>
        </p:txBody>
      </p:sp>
      <p:sp>
        <p:nvSpPr>
          <p:cNvPr id="5" name="Date Placeholder 4"/>
          <p:cNvSpPr>
            <a:spLocks noGrp="1"/>
          </p:cNvSpPr>
          <p:nvPr>
            <p:ph type="dt" sz="half" idx="10"/>
          </p:nvPr>
        </p:nvSpPr>
        <p:spPr>
          <a:xfrm>
            <a:off x="5405258" y="6041363"/>
            <a:ext cx="684132"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22</a:t>
            </a:fld>
            <a:endParaRPr lang="en-US"/>
          </a:p>
        </p:txBody>
      </p:sp>
      <p:pic>
        <p:nvPicPr>
          <p:cNvPr id="9" name="Picture 8">
            <a:extLst>
              <a:ext uri="{FF2B5EF4-FFF2-40B4-BE49-F238E27FC236}">
                <a16:creationId xmlns:a16="http://schemas.microsoft.com/office/drawing/2014/main" id="{8708C332-0050-4BDB-843C-2FB107194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474701"/>
            <a:ext cx="3762725" cy="4034558"/>
          </a:xfrm>
          <a:prstGeom prst="rect">
            <a:avLst/>
          </a:prstGeom>
        </p:spPr>
      </p:pic>
    </p:spTree>
    <p:extLst>
      <p:ext uri="{BB962C8B-B14F-4D97-AF65-F5344CB8AC3E}">
        <p14:creationId xmlns:p14="http://schemas.microsoft.com/office/powerpoint/2010/main" val="492387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57200"/>
            <a:ext cx="6728712" cy="1473200"/>
          </a:xfrm>
        </p:spPr>
        <p:txBody>
          <a:bodyPr>
            <a:normAutofit/>
          </a:bodyPr>
          <a:lstStyle/>
          <a:p>
            <a:pPr algn="ctr"/>
            <a:r>
              <a:rPr lang="en-US" dirty="0"/>
              <a:t>Where do the seeds come from?</a:t>
            </a:r>
          </a:p>
        </p:txBody>
      </p:sp>
      <p:sp>
        <p:nvSpPr>
          <p:cNvPr id="3" name="Content Placeholder 2"/>
          <p:cNvSpPr>
            <a:spLocks noGrp="1"/>
          </p:cNvSpPr>
          <p:nvPr>
            <p:ph idx="1"/>
          </p:nvPr>
        </p:nvSpPr>
        <p:spPr>
          <a:xfrm>
            <a:off x="381000" y="1828800"/>
            <a:ext cx="7439809" cy="4388485"/>
          </a:xfrm>
        </p:spPr>
        <p:txBody>
          <a:bodyPr>
            <a:normAutofit/>
          </a:bodyPr>
          <a:lstStyle/>
          <a:p>
            <a:r>
              <a:rPr lang="en-US" sz="2400" dirty="0"/>
              <a:t>Join the Community Seed Network through Seed Savers Exchange</a:t>
            </a:r>
          </a:p>
          <a:p>
            <a:pPr lvl="1"/>
            <a:r>
              <a:rPr lang="en-US" sz="2000" dirty="0"/>
              <a:t>Receive a copy of “The Seed Garden”, blossom bags, seed screen, about 20 varieties of seeds.</a:t>
            </a:r>
          </a:p>
          <a:p>
            <a:r>
              <a:rPr lang="en-US" sz="2400" dirty="0"/>
              <a:t>Request donations from Heirloom seed companies –Baker Creek Seeds, SSE, Hudson Valley Seed Library</a:t>
            </a:r>
          </a:p>
          <a:p>
            <a:r>
              <a:rPr lang="en-US" sz="2400" dirty="0"/>
              <a:t>Ask your patrons! Be specific for what you want – no hybrids, please.</a:t>
            </a:r>
          </a:p>
          <a:p>
            <a:pPr lvl="1"/>
            <a:r>
              <a:rPr lang="en-US" sz="2000" dirty="0"/>
              <a:t>We created a donation form for patrons to use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23</a:t>
            </a:fld>
            <a:endParaRPr lang="en-US"/>
          </a:p>
        </p:txBody>
      </p:sp>
    </p:spTree>
    <p:extLst>
      <p:ext uri="{BB962C8B-B14F-4D97-AF65-F5344CB8AC3E}">
        <p14:creationId xmlns:p14="http://schemas.microsoft.com/office/powerpoint/2010/main" val="340021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Repackage your seeds!</a:t>
            </a:r>
          </a:p>
        </p:txBody>
      </p:sp>
      <p:sp>
        <p:nvSpPr>
          <p:cNvPr id="3" name="Content Placeholder 2"/>
          <p:cNvSpPr>
            <a:spLocks noGrp="1"/>
          </p:cNvSpPr>
          <p:nvPr>
            <p:ph idx="1"/>
          </p:nvPr>
        </p:nvSpPr>
        <p:spPr>
          <a:xfrm>
            <a:off x="304800" y="1524000"/>
            <a:ext cx="6652513" cy="5181600"/>
          </a:xfrm>
        </p:spPr>
        <p:txBody>
          <a:bodyPr>
            <a:normAutofit/>
          </a:bodyPr>
          <a:lstStyle/>
          <a:p>
            <a:r>
              <a:rPr lang="en-US" sz="2400" dirty="0"/>
              <a:t>Each packet of seeds that you receive can be broken down into several more.</a:t>
            </a:r>
          </a:p>
          <a:p>
            <a:r>
              <a:rPr lang="en-US" sz="2400" dirty="0"/>
              <a:t>Have a seed stuffing party!  </a:t>
            </a:r>
            <a:endParaRPr lang="en-US" sz="2800" dirty="0"/>
          </a:p>
          <a:p>
            <a:pPr lvl="1"/>
            <a:r>
              <a:rPr lang="en-US" sz="2400" dirty="0"/>
              <a:t>Plan this before March </a:t>
            </a:r>
          </a:p>
          <a:p>
            <a:pPr lvl="1"/>
            <a:r>
              <a:rPr lang="en-US" sz="2400" dirty="0"/>
              <a:t>Have your materials all ready</a:t>
            </a:r>
          </a:p>
          <a:p>
            <a:pPr lvl="2"/>
            <a:r>
              <a:rPr lang="en-US" sz="2000" dirty="0"/>
              <a:t>Paper envelopes or plastic </a:t>
            </a:r>
            <a:r>
              <a:rPr lang="en-US" sz="2000" dirty="0" err="1"/>
              <a:t>ziplock</a:t>
            </a:r>
            <a:r>
              <a:rPr lang="en-US" sz="2000" dirty="0"/>
              <a:t> bags</a:t>
            </a:r>
          </a:p>
          <a:p>
            <a:pPr lvl="2"/>
            <a:r>
              <a:rPr lang="en-US" sz="2000" dirty="0"/>
              <a:t>Printed or handwritten labels?</a:t>
            </a:r>
          </a:p>
          <a:p>
            <a:r>
              <a:rPr lang="en-US" sz="2400" dirty="0"/>
              <a:t>Organize your seeds</a:t>
            </a:r>
          </a:p>
          <a:p>
            <a:pPr lvl="1"/>
            <a:r>
              <a:rPr lang="en-US" sz="2200" dirty="0"/>
              <a:t>Alphabetical</a:t>
            </a:r>
          </a:p>
          <a:p>
            <a:pPr lvl="1"/>
            <a:r>
              <a:rPr lang="en-US" sz="2200" dirty="0"/>
              <a:t>By family/variety</a:t>
            </a:r>
          </a:p>
          <a:p>
            <a:pPr lvl="1"/>
            <a:r>
              <a:rPr lang="en-US" sz="2200" dirty="0"/>
              <a:t>By seed saving ease</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24</a:t>
            </a:fld>
            <a:endParaRPr lang="en-US"/>
          </a:p>
        </p:txBody>
      </p:sp>
    </p:spTree>
    <p:extLst>
      <p:ext uri="{BB962C8B-B14F-4D97-AF65-F5344CB8AC3E}">
        <p14:creationId xmlns:p14="http://schemas.microsoft.com/office/powerpoint/2010/main" val="424474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85EE-FF35-4F14-8A42-11F8957B0398}"/>
              </a:ext>
            </a:extLst>
          </p:cNvPr>
          <p:cNvSpPr>
            <a:spLocks noGrp="1"/>
          </p:cNvSpPr>
          <p:nvPr>
            <p:ph type="title"/>
          </p:nvPr>
        </p:nvSpPr>
        <p:spPr/>
        <p:txBody>
          <a:bodyPr/>
          <a:lstStyle/>
          <a:p>
            <a:r>
              <a:rPr lang="en-US" dirty="0"/>
              <a:t>Just an example</a:t>
            </a:r>
          </a:p>
        </p:txBody>
      </p:sp>
      <p:pic>
        <p:nvPicPr>
          <p:cNvPr id="9" name="Picture Placeholder 8">
            <a:extLst>
              <a:ext uri="{FF2B5EF4-FFF2-40B4-BE49-F238E27FC236}">
                <a16:creationId xmlns:a16="http://schemas.microsoft.com/office/drawing/2014/main" id="{BFD4EFBA-84CC-4638-A4FD-2AAB1F1EBFA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623" b="9623"/>
          <a:stretch>
            <a:fillRect/>
          </a:stretch>
        </p:blipFill>
        <p:spPr/>
      </p:pic>
      <p:sp>
        <p:nvSpPr>
          <p:cNvPr id="4" name="Text Placeholder 3">
            <a:extLst>
              <a:ext uri="{FF2B5EF4-FFF2-40B4-BE49-F238E27FC236}">
                <a16:creationId xmlns:a16="http://schemas.microsoft.com/office/drawing/2014/main" id="{048D33E7-82DC-4572-9A16-2AA1C2F8D409}"/>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7EC1382A-076D-4497-9EA2-8226FFBFD42F}"/>
              </a:ext>
            </a:extLst>
          </p:cNvPr>
          <p:cNvSpPr>
            <a:spLocks noGrp="1"/>
          </p:cNvSpPr>
          <p:nvPr>
            <p:ph type="dt" sz="half" idx="10"/>
          </p:nvPr>
        </p:nvSpPr>
        <p:spPr/>
        <p:txBody>
          <a:bodyPr/>
          <a:lstStyle/>
          <a:p>
            <a:fld id="{CA861222-2C8B-4501-BE87-6797EC025925}" type="datetime4">
              <a:rPr lang="en-US" smtClean="0"/>
              <a:pPr/>
              <a:t>February 13, 2024</a:t>
            </a:fld>
            <a:endParaRPr lang="en-US"/>
          </a:p>
        </p:txBody>
      </p:sp>
      <p:sp>
        <p:nvSpPr>
          <p:cNvPr id="6" name="Footer Placeholder 5">
            <a:extLst>
              <a:ext uri="{FF2B5EF4-FFF2-40B4-BE49-F238E27FC236}">
                <a16:creationId xmlns:a16="http://schemas.microsoft.com/office/drawing/2014/main" id="{783E1493-A3F9-4BF2-A2CC-5910B6139A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0D4AF-91F1-4004-9968-18306CAA80AF}"/>
              </a:ext>
            </a:extLst>
          </p:cNvPr>
          <p:cNvSpPr>
            <a:spLocks noGrp="1"/>
          </p:cNvSpPr>
          <p:nvPr>
            <p:ph type="sldNum" sz="quarter" idx="12"/>
          </p:nvPr>
        </p:nvSpPr>
        <p:spPr/>
        <p:txBody>
          <a:bodyPr/>
          <a:lstStyle/>
          <a:p>
            <a:fld id="{8B37D5FE-740C-46F5-801A-FA5477D9711F}" type="slidenum">
              <a:rPr lang="en-US" smtClean="0"/>
              <a:pPr/>
              <a:t>25</a:t>
            </a:fld>
            <a:endParaRPr lang="en-US"/>
          </a:p>
        </p:txBody>
      </p:sp>
    </p:spTree>
    <p:extLst>
      <p:ext uri="{BB962C8B-B14F-4D97-AF65-F5344CB8AC3E}">
        <p14:creationId xmlns:p14="http://schemas.microsoft.com/office/powerpoint/2010/main" val="310184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500" y="625386"/>
            <a:ext cx="7024744" cy="1143000"/>
          </a:xfrm>
        </p:spPr>
        <p:txBody>
          <a:bodyPr/>
          <a:lstStyle/>
          <a:p>
            <a:r>
              <a:rPr lang="en-US" dirty="0"/>
              <a:t>Network Connections</a:t>
            </a:r>
          </a:p>
        </p:txBody>
      </p:sp>
      <p:sp>
        <p:nvSpPr>
          <p:cNvPr id="9" name="Content Placeholder 8"/>
          <p:cNvSpPr>
            <a:spLocks noGrp="1"/>
          </p:cNvSpPr>
          <p:nvPr>
            <p:ph idx="1"/>
          </p:nvPr>
        </p:nvSpPr>
        <p:spPr>
          <a:xfrm>
            <a:off x="457200" y="1447800"/>
            <a:ext cx="7363609" cy="4384830"/>
          </a:xfrm>
        </p:spPr>
        <p:txBody>
          <a:bodyPr>
            <a:normAutofit/>
          </a:bodyPr>
          <a:lstStyle/>
          <a:p>
            <a:r>
              <a:rPr lang="en-US" sz="2400" dirty="0"/>
              <a:t>So many networking connections within the community. These are just a few.</a:t>
            </a:r>
          </a:p>
          <a:p>
            <a:r>
              <a:rPr lang="en-US" sz="2400" dirty="0"/>
              <a:t>MSU Extension</a:t>
            </a:r>
          </a:p>
          <a:p>
            <a:pPr lvl="1"/>
            <a:r>
              <a:rPr lang="en-US" sz="2000" dirty="0"/>
              <a:t>Canning and freezing course</a:t>
            </a:r>
          </a:p>
          <a:p>
            <a:pPr lvl="1"/>
            <a:r>
              <a:rPr lang="en-US" sz="2000" dirty="0"/>
              <a:t>Gardening, seed saving and putting your garden to bed for winter</a:t>
            </a:r>
          </a:p>
          <a:p>
            <a:r>
              <a:rPr lang="en-US" sz="2400" dirty="0"/>
              <a:t>Small farms</a:t>
            </a:r>
          </a:p>
          <a:p>
            <a:r>
              <a:rPr lang="en-US" sz="2400" dirty="0"/>
              <a:t>Master gardeners </a:t>
            </a:r>
          </a:p>
          <a:p>
            <a:r>
              <a:rPr lang="en-US" sz="2400" dirty="0"/>
              <a:t>Greenhouses</a:t>
            </a:r>
          </a:p>
          <a:p>
            <a:endParaRPr lang="en-US" sz="2400" dirty="0"/>
          </a:p>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26</a:t>
            </a:fld>
            <a:endParaRPr lang="en-US"/>
          </a:p>
        </p:txBody>
      </p:sp>
    </p:spTree>
    <p:extLst>
      <p:ext uri="{BB962C8B-B14F-4D97-AF65-F5344CB8AC3E}">
        <p14:creationId xmlns:p14="http://schemas.microsoft.com/office/powerpoint/2010/main" val="1120890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FF9B712-49A4-4F75-A131-45A2B29D5713}"/>
              </a:ext>
            </a:extLst>
          </p:cNvPr>
          <p:cNvSpPr>
            <a:spLocks noGrp="1"/>
          </p:cNvSpPr>
          <p:nvPr>
            <p:ph type="dt" sz="half" idx="10"/>
          </p:nvPr>
        </p:nvSpPr>
        <p:spPr/>
        <p:txBody>
          <a:bodyPr/>
          <a:lstStyle/>
          <a:p>
            <a:fld id="{16C01193-8287-4834-A286-6B880643E934}" type="datetime4">
              <a:rPr lang="en-US" smtClean="0"/>
              <a:pPr/>
              <a:t>February 13, 2024</a:t>
            </a:fld>
            <a:endParaRPr lang="en-US"/>
          </a:p>
        </p:txBody>
      </p:sp>
      <p:sp>
        <p:nvSpPr>
          <p:cNvPr id="6" name="Footer Placeholder 5">
            <a:extLst>
              <a:ext uri="{FF2B5EF4-FFF2-40B4-BE49-F238E27FC236}">
                <a16:creationId xmlns:a16="http://schemas.microsoft.com/office/drawing/2014/main" id="{8D247E40-136A-4B41-B2D1-2CE9A9A3EA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277FE9-3EDF-4058-B7BC-034BD96978AC}"/>
              </a:ext>
            </a:extLst>
          </p:cNvPr>
          <p:cNvSpPr>
            <a:spLocks noGrp="1"/>
          </p:cNvSpPr>
          <p:nvPr>
            <p:ph type="sldNum" sz="quarter" idx="12"/>
          </p:nvPr>
        </p:nvSpPr>
        <p:spPr/>
        <p:txBody>
          <a:bodyPr/>
          <a:lstStyle/>
          <a:p>
            <a:fld id="{8B37D5FE-740C-46F5-801A-FA5477D9711F}" type="slidenum">
              <a:rPr lang="en-US" smtClean="0"/>
              <a:pPr/>
              <a:t>27</a:t>
            </a:fld>
            <a:endParaRPr lang="en-US"/>
          </a:p>
        </p:txBody>
      </p:sp>
      <p:sp>
        <p:nvSpPr>
          <p:cNvPr id="2" name="Title 1">
            <a:extLst>
              <a:ext uri="{FF2B5EF4-FFF2-40B4-BE49-F238E27FC236}">
                <a16:creationId xmlns:a16="http://schemas.microsoft.com/office/drawing/2014/main" id="{6101C98B-AB58-4764-91BB-736C5C99661E}"/>
              </a:ext>
            </a:extLst>
          </p:cNvPr>
          <p:cNvSpPr>
            <a:spLocks noGrp="1"/>
          </p:cNvSpPr>
          <p:nvPr>
            <p:ph type="title" idx="4294967295"/>
          </p:nvPr>
        </p:nvSpPr>
        <p:spPr>
          <a:xfrm>
            <a:off x="990600" y="838200"/>
            <a:ext cx="6072188" cy="3810000"/>
          </a:xfrm>
        </p:spPr>
        <p:txBody>
          <a:bodyPr>
            <a:noAutofit/>
          </a:bodyPr>
          <a:lstStyle/>
          <a:p>
            <a:pPr algn="ctr"/>
            <a:r>
              <a:rPr lang="en-US" sz="1600" dirty="0"/>
              <a:t> </a:t>
            </a:r>
            <a:r>
              <a:rPr lang="en-US" sz="1600" b="1" dirty="0"/>
              <a:t>Our Mission</a:t>
            </a:r>
            <a:br>
              <a:rPr lang="en-US" sz="1600" b="1" dirty="0"/>
            </a:br>
            <a:r>
              <a:rPr lang="en-US" sz="1600" dirty="0"/>
              <a:t>The Seed Lending Library's mission is to promote a community that values gardening and seed saving through free heirloom and open pollinated seeds, we hope to help support gardeners and seed savers from beginner to expert, through the process of growing, harvesting,  seed saving, and seed sharing.</a:t>
            </a:r>
            <a:br>
              <a:rPr lang="en-US" sz="1600" dirty="0"/>
            </a:br>
            <a:br>
              <a:rPr lang="en-US" sz="1600" dirty="0"/>
            </a:br>
            <a:r>
              <a:rPr lang="en-US" sz="1600" b="1" dirty="0"/>
              <a:t>About Us</a:t>
            </a:r>
            <a:br>
              <a:rPr lang="en-US" sz="1600" b="1" dirty="0"/>
            </a:br>
            <a:r>
              <a:rPr lang="en-US" sz="1600" dirty="0"/>
              <a:t>We started passing out seeds in 2012 and our program has grown each year.  Our goal is to encourage the community to save seeds and prove that seed saving is a vital life skill.  We want to bring the community together and show patrons how to grow some of their own food, reduce food cost, return flavor back into food, help the environment, create a sense of self reliance, and pass along seeds from early generations. </a:t>
            </a:r>
            <a:br>
              <a:rPr lang="en-US" sz="1600" dirty="0"/>
            </a:br>
            <a:endParaRPr lang="en-US" sz="1600" dirty="0"/>
          </a:p>
        </p:txBody>
      </p:sp>
    </p:spTree>
    <p:extLst>
      <p:ext uri="{BB962C8B-B14F-4D97-AF65-F5344CB8AC3E}">
        <p14:creationId xmlns:p14="http://schemas.microsoft.com/office/powerpoint/2010/main" val="48927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EDAC49-745C-4350-BB28-55B7A542568B}"/>
              </a:ext>
            </a:extLst>
          </p:cNvPr>
          <p:cNvSpPr>
            <a:spLocks noGrp="1"/>
          </p:cNvSpPr>
          <p:nvPr>
            <p:ph type="dt" sz="half" idx="10"/>
          </p:nvPr>
        </p:nvSpPr>
        <p:spPr/>
        <p:txBody>
          <a:bodyPr/>
          <a:lstStyle/>
          <a:p>
            <a:fld id="{CA861222-2C8B-4501-BE87-6797EC025925}" type="datetime4">
              <a:rPr lang="en-US" smtClean="0"/>
              <a:pPr/>
              <a:t>February 13, 2024</a:t>
            </a:fld>
            <a:endParaRPr lang="en-US"/>
          </a:p>
        </p:txBody>
      </p:sp>
      <p:sp>
        <p:nvSpPr>
          <p:cNvPr id="6" name="Footer Placeholder 5">
            <a:extLst>
              <a:ext uri="{FF2B5EF4-FFF2-40B4-BE49-F238E27FC236}">
                <a16:creationId xmlns:a16="http://schemas.microsoft.com/office/drawing/2014/main" id="{271FEBB0-3DAB-4086-8807-C44943F9FA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11301C-5185-46DA-BB44-62BBE4E0B149}"/>
              </a:ext>
            </a:extLst>
          </p:cNvPr>
          <p:cNvSpPr>
            <a:spLocks noGrp="1"/>
          </p:cNvSpPr>
          <p:nvPr>
            <p:ph type="sldNum" sz="quarter" idx="12"/>
          </p:nvPr>
        </p:nvSpPr>
        <p:spPr/>
        <p:txBody>
          <a:bodyPr/>
          <a:lstStyle/>
          <a:p>
            <a:fld id="{8B37D5FE-740C-46F5-801A-FA5477D9711F}" type="slidenum">
              <a:rPr lang="en-US" smtClean="0"/>
              <a:pPr/>
              <a:t>28</a:t>
            </a:fld>
            <a:endParaRPr lang="en-US"/>
          </a:p>
        </p:txBody>
      </p:sp>
      <p:sp>
        <p:nvSpPr>
          <p:cNvPr id="8" name="TextBox 7">
            <a:extLst>
              <a:ext uri="{FF2B5EF4-FFF2-40B4-BE49-F238E27FC236}">
                <a16:creationId xmlns:a16="http://schemas.microsoft.com/office/drawing/2014/main" id="{E522777F-88AA-47E3-8BEF-E1535E4099F6}"/>
              </a:ext>
            </a:extLst>
          </p:cNvPr>
          <p:cNvSpPr txBox="1"/>
          <p:nvPr/>
        </p:nvSpPr>
        <p:spPr>
          <a:xfrm>
            <a:off x="1066800" y="609600"/>
            <a:ext cx="6324600" cy="400110"/>
          </a:xfrm>
          <a:prstGeom prst="rect">
            <a:avLst/>
          </a:prstGeom>
          <a:noFill/>
        </p:spPr>
        <p:txBody>
          <a:bodyPr wrap="square" rtlCol="0">
            <a:spAutoFit/>
          </a:bodyPr>
          <a:lstStyle/>
          <a:p>
            <a:r>
              <a:rPr lang="en-US" sz="2000" dirty="0">
                <a:solidFill>
                  <a:schemeClr val="accent1"/>
                </a:solidFill>
              </a:rPr>
              <a:t>Evolution of Our Seed Library</a:t>
            </a:r>
          </a:p>
        </p:txBody>
      </p:sp>
      <p:sp>
        <p:nvSpPr>
          <p:cNvPr id="9" name="TextBox 8">
            <a:extLst>
              <a:ext uri="{FF2B5EF4-FFF2-40B4-BE49-F238E27FC236}">
                <a16:creationId xmlns:a16="http://schemas.microsoft.com/office/drawing/2014/main" id="{B0E0B18F-85F2-4126-AC84-5904B115E1D8}"/>
              </a:ext>
            </a:extLst>
          </p:cNvPr>
          <p:cNvSpPr txBox="1"/>
          <p:nvPr/>
        </p:nvSpPr>
        <p:spPr>
          <a:xfrm>
            <a:off x="990600" y="1219200"/>
            <a:ext cx="4724400"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Started in 2012</a:t>
            </a:r>
          </a:p>
          <a:p>
            <a:pPr marL="285750" indent="-285750">
              <a:buFont typeface="Wingdings" panose="05000000000000000000" pitchFamily="2" charset="2"/>
              <a:buChar char="§"/>
            </a:pPr>
            <a:r>
              <a:rPr lang="en-US" dirty="0"/>
              <a:t>Growing ever since</a:t>
            </a:r>
          </a:p>
          <a:p>
            <a:pPr marL="285750" indent="-285750">
              <a:buFont typeface="Wingdings" panose="05000000000000000000" pitchFamily="2" charset="2"/>
              <a:buChar char="§"/>
            </a:pPr>
            <a:r>
              <a:rPr lang="en-US" dirty="0"/>
              <a:t>Started the Home Grown Food Series: Gardening Classes, Canning Classes, Composting, Bee Keeping, Cooking, and </a:t>
            </a:r>
            <a:r>
              <a:rPr lang="en-US" dirty="0" err="1"/>
              <a:t>etc</a:t>
            </a:r>
            <a:endParaRPr lang="en-US" dirty="0"/>
          </a:p>
          <a:p>
            <a:pPr marL="285750" indent="-285750">
              <a:buFont typeface="Wingdings" panose="05000000000000000000" pitchFamily="2" charset="2"/>
              <a:buChar char="§"/>
            </a:pPr>
            <a:r>
              <a:rPr lang="en-US" dirty="0"/>
              <a:t>Network connections allowed for donations like Square Foot Garden</a:t>
            </a:r>
          </a:p>
          <a:p>
            <a:pPr marL="285750" indent="-285750">
              <a:buFont typeface="Wingdings" panose="05000000000000000000" pitchFamily="2" charset="2"/>
              <a:buChar char="§"/>
            </a:pPr>
            <a:r>
              <a:rPr lang="en-US" dirty="0"/>
              <a:t>We Started a Garden in the back yard</a:t>
            </a:r>
          </a:p>
          <a:p>
            <a:pPr marL="285750" indent="-285750">
              <a:buFont typeface="Wingdings" panose="05000000000000000000" pitchFamily="2" charset="2"/>
              <a:buChar char="§"/>
            </a:pPr>
            <a:r>
              <a:rPr lang="en-US" dirty="0"/>
              <a:t>We now have 5 square foot gardens</a:t>
            </a:r>
          </a:p>
          <a:p>
            <a:pPr marL="285750" indent="-285750">
              <a:buFont typeface="Wingdings" panose="05000000000000000000" pitchFamily="2" charset="2"/>
              <a:buChar char="§"/>
            </a:pPr>
            <a:r>
              <a:rPr lang="en-US" dirty="0"/>
              <a:t>Friends of the Library bought us things like a small fence, dirt, a canning </a:t>
            </a:r>
          </a:p>
          <a:p>
            <a:pPr marL="285750" indent="-285750">
              <a:buFont typeface="Wingdings" panose="05000000000000000000" pitchFamily="2" charset="2"/>
              <a:buChar char="§"/>
            </a:pPr>
            <a:r>
              <a:rPr lang="en-US" dirty="0"/>
              <a:t>Tuscola Community Foundation Grant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4319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Jim Will from Will’s Greenhouse</a:t>
            </a:r>
          </a:p>
        </p:txBody>
      </p:sp>
      <p:pic>
        <p:nvPicPr>
          <p:cNvPr id="7" name="Picture Placeholder 4" descr="sfg jim.jpg"/>
          <p:cNvPicPr>
            <a:picLocks noGrp="1" noChangeAspect="1"/>
          </p:cNvPicPr>
          <p:nvPr>
            <p:ph type="pic" idx="1"/>
          </p:nvPr>
        </p:nvPicPr>
        <p:blipFill>
          <a:blip r:embed="rId2" cstate="print"/>
          <a:srcRect t="27288" b="27288"/>
          <a:stretch>
            <a:fillRect/>
          </a:stretch>
        </p:blipFill>
        <p:spPr>
          <a:xfrm>
            <a:off x="584615" y="671513"/>
            <a:ext cx="6347714" cy="3845718"/>
          </a:xfrm>
        </p:spPr>
      </p:pic>
      <p:sp>
        <p:nvSpPr>
          <p:cNvPr id="9" name="Text Placeholder 8"/>
          <p:cNvSpPr>
            <a:spLocks noGrp="1"/>
          </p:cNvSpPr>
          <p:nvPr>
            <p:ph type="body" sz="half" idx="2"/>
          </p:nvPr>
        </p:nvSpPr>
        <p:spPr/>
        <p:txBody>
          <a:bodyPr>
            <a:normAutofit/>
          </a:bodyPr>
          <a:lstStyle/>
          <a:p>
            <a:r>
              <a:rPr lang="en-US" dirty="0"/>
              <a:t>He was one of my biggest supporter, fan and mentor. He does a program for us every year and also donates something to the library every year.   This year it was a Square Foot Garden</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29</a:t>
            </a:fld>
            <a:endParaRPr lang="en-US"/>
          </a:p>
        </p:txBody>
      </p:sp>
    </p:spTree>
    <p:extLst>
      <p:ext uri="{BB962C8B-B14F-4D97-AF65-F5344CB8AC3E}">
        <p14:creationId xmlns:p14="http://schemas.microsoft.com/office/powerpoint/2010/main" val="190440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Seed Library?</a:t>
            </a:r>
          </a:p>
        </p:txBody>
      </p:sp>
      <p:sp>
        <p:nvSpPr>
          <p:cNvPr id="3" name="Content Placeholder 2"/>
          <p:cNvSpPr>
            <a:spLocks noGrp="1"/>
          </p:cNvSpPr>
          <p:nvPr>
            <p:ph idx="1"/>
          </p:nvPr>
        </p:nvSpPr>
        <p:spPr/>
        <p:txBody>
          <a:bodyPr>
            <a:normAutofit/>
          </a:bodyPr>
          <a:lstStyle/>
          <a:p>
            <a:r>
              <a:rPr lang="en-US" sz="2000" dirty="0"/>
              <a:t>A place where people in your community go to check out and swap open pollinated and heirloom seeds. </a:t>
            </a:r>
          </a:p>
          <a:p>
            <a:r>
              <a:rPr lang="en-US" sz="2000" dirty="0"/>
              <a:t>Usually provide information on how to properly save seeds, grow your own food, and become more self sufficient.</a:t>
            </a:r>
          </a:p>
          <a:p>
            <a:r>
              <a:rPr lang="en-US" sz="2000" dirty="0"/>
              <a:t>Our Seed Library only carries heirloom and open pollinated seeds. Which means if saved properly they will grow to be just like their parent plant. </a:t>
            </a:r>
          </a:p>
        </p:txBody>
      </p:sp>
      <p:sp>
        <p:nvSpPr>
          <p:cNvPr id="4" name="Date Placeholder 3"/>
          <p:cNvSpPr>
            <a:spLocks noGrp="1"/>
          </p:cNvSpPr>
          <p:nvPr>
            <p:ph type="dt" sz="half" idx="10"/>
          </p:nvPr>
        </p:nvSpPr>
        <p:spPr/>
        <p:txBody>
          <a:bodyPr/>
          <a:lstStyle/>
          <a:p>
            <a:fld id="{05A93482-8E69-40F7-BCAD-5662A6CADB27}" type="datetime4">
              <a:rPr lang="en-US" smtClean="0"/>
              <a:pPr/>
              <a:t>February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51" y="739705"/>
            <a:ext cx="7024744" cy="1143000"/>
          </a:xfrm>
        </p:spPr>
        <p:txBody>
          <a:bodyPr>
            <a:normAutofit fontScale="90000"/>
          </a:bodyPr>
          <a:lstStyle/>
          <a:p>
            <a:r>
              <a:rPr lang="en-US" dirty="0"/>
              <a:t>Getting Ready for our donated Square Foot Garden</a:t>
            </a:r>
          </a:p>
        </p:txBody>
      </p:sp>
      <p:pic>
        <p:nvPicPr>
          <p:cNvPr id="8" name="Content Placeholder 3" descr="digging.jpg"/>
          <p:cNvPicPr>
            <a:picLocks noGrp="1" noChangeAspect="1"/>
          </p:cNvPicPr>
          <p:nvPr>
            <p:ph idx="1"/>
          </p:nvPr>
        </p:nvPicPr>
        <p:blipFill>
          <a:blip r:embed="rId2" cstate="print"/>
          <a:stretch>
            <a:fillRect/>
          </a:stretch>
        </p:blipFill>
        <p:spPr>
          <a:xfrm>
            <a:off x="2209800" y="2032795"/>
            <a:ext cx="4267199" cy="4267199"/>
          </a:xfrm>
        </p:spPr>
      </p:pic>
      <p:sp>
        <p:nvSpPr>
          <p:cNvPr id="5" name="Date Placeholder 4"/>
          <p:cNvSpPr>
            <a:spLocks noGrp="1"/>
          </p:cNvSpPr>
          <p:nvPr>
            <p:ph type="dt" sz="half" idx="10"/>
          </p:nvPr>
        </p:nvSpPr>
        <p:spPr/>
        <p:txBody>
          <a:bodyPr/>
          <a:lstStyle/>
          <a:p>
            <a:fld id="{CA861222-2C8B-4501-BE87-6797EC025925}" type="datetime4">
              <a:rPr lang="en-US" smtClean="0"/>
              <a:pPr/>
              <a:t>February 13,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30</a:t>
            </a:fld>
            <a:endParaRPr lang="en-US"/>
          </a:p>
        </p:txBody>
      </p:sp>
    </p:spTree>
    <p:extLst>
      <p:ext uri="{BB962C8B-B14F-4D97-AF65-F5344CB8AC3E}">
        <p14:creationId xmlns:p14="http://schemas.microsoft.com/office/powerpoint/2010/main" val="212590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Laying down a weed barrier</a:t>
            </a:r>
          </a:p>
        </p:txBody>
      </p:sp>
      <p:pic>
        <p:nvPicPr>
          <p:cNvPr id="7" name="Picture Placeholder 4" descr="new square foot 2.jpg"/>
          <p:cNvPicPr>
            <a:picLocks noGrp="1" noChangeAspect="1"/>
          </p:cNvPicPr>
          <p:nvPr>
            <p:ph idx="1"/>
          </p:nvPr>
        </p:nvPicPr>
        <p:blipFill>
          <a:blip r:embed="rId2" cstate="print"/>
          <a:stretch>
            <a:fillRect/>
          </a:stretch>
        </p:blipFill>
        <p:spPr>
          <a:xfrm>
            <a:off x="3124200" y="423862"/>
            <a:ext cx="3833813" cy="5111750"/>
          </a:xfrm>
        </p:spPr>
      </p:pic>
      <p:sp>
        <p:nvSpPr>
          <p:cNvPr id="9" name="Text Placeholder 8"/>
          <p:cNvSpPr>
            <a:spLocks noGrp="1"/>
          </p:cNvSpPr>
          <p:nvPr>
            <p:ph type="body" sz="half" idx="2"/>
          </p:nvPr>
        </p:nvSpPr>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31</a:t>
            </a:fld>
            <a:endParaRPr lang="en-US"/>
          </a:p>
        </p:txBody>
      </p:sp>
    </p:spTree>
    <p:extLst>
      <p:ext uri="{BB962C8B-B14F-4D97-AF65-F5344CB8AC3E}">
        <p14:creationId xmlns:p14="http://schemas.microsoft.com/office/powerpoint/2010/main" val="1558238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32</a:t>
            </a:fld>
            <a:endParaRPr lang="en-US"/>
          </a:p>
        </p:txBody>
      </p:sp>
      <p:sp>
        <p:nvSpPr>
          <p:cNvPr id="2" name="Title 1"/>
          <p:cNvSpPr>
            <a:spLocks noGrp="1"/>
          </p:cNvSpPr>
          <p:nvPr>
            <p:ph type="title" idx="4294967295"/>
          </p:nvPr>
        </p:nvSpPr>
        <p:spPr>
          <a:xfrm>
            <a:off x="152400" y="1828800"/>
            <a:ext cx="2667000" cy="3157538"/>
          </a:xfrm>
        </p:spPr>
        <p:txBody>
          <a:bodyPr>
            <a:normAutofit/>
          </a:bodyPr>
          <a:lstStyle/>
          <a:p>
            <a:r>
              <a:rPr lang="en-US" dirty="0"/>
              <a:t>This happened during our SFG program!</a:t>
            </a:r>
          </a:p>
        </p:txBody>
      </p:sp>
      <p:pic>
        <p:nvPicPr>
          <p:cNvPr id="9" name="Content Placeholder 4" descr="jim will.jpg"/>
          <p:cNvPicPr>
            <a:picLocks noChangeAspect="1"/>
          </p:cNvPicPr>
          <p:nvPr/>
        </p:nvPicPr>
        <p:blipFill>
          <a:blip r:embed="rId2" cstate="print"/>
          <a:stretch>
            <a:fillRect/>
          </a:stretch>
        </p:blipFill>
        <p:spPr>
          <a:xfrm>
            <a:off x="2912341" y="228600"/>
            <a:ext cx="4251722" cy="5668963"/>
          </a:xfrm>
          <a:prstGeom prst="rect">
            <a:avLst/>
          </a:prstGeom>
        </p:spPr>
      </p:pic>
    </p:spTree>
    <p:extLst>
      <p:ext uri="{BB962C8B-B14F-4D97-AF65-F5344CB8AC3E}">
        <p14:creationId xmlns:p14="http://schemas.microsoft.com/office/powerpoint/2010/main" val="612204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8257-465F-4BC1-B7CD-E7E7395CBF38}"/>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CE9400D-42E5-4004-B96E-0F319336A7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182" y="2160588"/>
            <a:ext cx="5175249" cy="3881437"/>
          </a:xfrm>
        </p:spPr>
      </p:pic>
      <p:sp>
        <p:nvSpPr>
          <p:cNvPr id="4" name="Date Placeholder 3">
            <a:extLst>
              <a:ext uri="{FF2B5EF4-FFF2-40B4-BE49-F238E27FC236}">
                <a16:creationId xmlns:a16="http://schemas.microsoft.com/office/drawing/2014/main" id="{ACAAFA99-FECD-42BC-B6F8-8CB0D2CF5400}"/>
              </a:ext>
            </a:extLst>
          </p:cNvPr>
          <p:cNvSpPr>
            <a:spLocks noGrp="1"/>
          </p:cNvSpPr>
          <p:nvPr>
            <p:ph type="dt" sz="half" idx="10"/>
          </p:nvPr>
        </p:nvSpPr>
        <p:spPr/>
        <p:txBody>
          <a:bodyPr/>
          <a:lstStyle/>
          <a:p>
            <a:fld id="{05A93482-8E69-40F7-BCAD-5662A6CADB27}" type="datetime4">
              <a:rPr lang="en-US" smtClean="0"/>
              <a:pPr/>
              <a:t>February 13, 2024</a:t>
            </a:fld>
            <a:endParaRPr lang="en-US"/>
          </a:p>
        </p:txBody>
      </p:sp>
      <p:sp>
        <p:nvSpPr>
          <p:cNvPr id="5" name="Footer Placeholder 4">
            <a:extLst>
              <a:ext uri="{FF2B5EF4-FFF2-40B4-BE49-F238E27FC236}">
                <a16:creationId xmlns:a16="http://schemas.microsoft.com/office/drawing/2014/main" id="{FAC4A0F8-5886-4753-8A9F-588F21986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09F4-4836-4E39-90DB-A58932BECB09}"/>
              </a:ext>
            </a:extLst>
          </p:cNvPr>
          <p:cNvSpPr>
            <a:spLocks noGrp="1"/>
          </p:cNvSpPr>
          <p:nvPr>
            <p:ph type="sldNum" sz="quarter" idx="12"/>
          </p:nvPr>
        </p:nvSpPr>
        <p:spPr/>
        <p:txBody>
          <a:bodyPr/>
          <a:lstStyle/>
          <a:p>
            <a:fld id="{8B37D5FE-740C-46F5-801A-FA5477D9711F}" type="slidenum">
              <a:rPr lang="en-US" smtClean="0"/>
              <a:pPr/>
              <a:t>33</a:t>
            </a:fld>
            <a:endParaRPr lang="en-US"/>
          </a:p>
        </p:txBody>
      </p:sp>
    </p:spTree>
    <p:extLst>
      <p:ext uri="{BB962C8B-B14F-4D97-AF65-F5344CB8AC3E}">
        <p14:creationId xmlns:p14="http://schemas.microsoft.com/office/powerpoint/2010/main" val="3174173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515E-1851-478A-861B-8B7F78DAB02D}"/>
              </a:ext>
            </a:extLst>
          </p:cNvPr>
          <p:cNvSpPr>
            <a:spLocks noGrp="1"/>
          </p:cNvSpPr>
          <p:nvPr>
            <p:ph type="title"/>
          </p:nvPr>
        </p:nvSpPr>
        <p:spPr>
          <a:xfrm>
            <a:off x="609599" y="609600"/>
            <a:ext cx="6347713" cy="762000"/>
          </a:xfrm>
        </p:spPr>
        <p:txBody>
          <a:bodyPr>
            <a:normAutofit fontScale="90000"/>
          </a:bodyPr>
          <a:lstStyle/>
          <a:p>
            <a:r>
              <a:rPr lang="en-US" dirty="0"/>
              <a:t>Other Considerations</a:t>
            </a:r>
            <a:br>
              <a:rPr lang="en-US" dirty="0"/>
            </a:br>
            <a:endParaRPr lang="en-US" dirty="0"/>
          </a:p>
        </p:txBody>
      </p:sp>
      <p:sp>
        <p:nvSpPr>
          <p:cNvPr id="3" name="Content Placeholder 2">
            <a:extLst>
              <a:ext uri="{FF2B5EF4-FFF2-40B4-BE49-F238E27FC236}">
                <a16:creationId xmlns:a16="http://schemas.microsoft.com/office/drawing/2014/main" id="{CBBF51F0-97C2-471C-B0CA-3DA06117B8B3}"/>
              </a:ext>
            </a:extLst>
          </p:cNvPr>
          <p:cNvSpPr>
            <a:spLocks noGrp="1"/>
          </p:cNvSpPr>
          <p:nvPr>
            <p:ph idx="1"/>
          </p:nvPr>
        </p:nvSpPr>
        <p:spPr>
          <a:xfrm>
            <a:off x="609599" y="1488613"/>
            <a:ext cx="6347714" cy="4226387"/>
          </a:xfrm>
        </p:spPr>
        <p:txBody>
          <a:bodyPr/>
          <a:lstStyle/>
          <a:p>
            <a:r>
              <a:rPr lang="en-US" dirty="0"/>
              <a:t>Learn about seed saving and cross pollination</a:t>
            </a:r>
          </a:p>
          <a:p>
            <a:r>
              <a:rPr lang="en-US" dirty="0"/>
              <a:t>So much online for quick knowledge</a:t>
            </a:r>
          </a:p>
          <a:p>
            <a:r>
              <a:rPr lang="en-US" dirty="0"/>
              <a:t>Ben Cohen is a wonderful resource. Great speaker, presenter who has written about seed saving and many other things related to seeds.  He owns Small House Farms in Sanford and has a huge seed swap coming up in next weekend</a:t>
            </a:r>
          </a:p>
          <a:p>
            <a:r>
              <a:rPr lang="en-US" dirty="0">
                <a:hlinkClick r:id="rId2"/>
              </a:rPr>
              <a:t>https://www.facebook.com/MISeedLibrary</a:t>
            </a:r>
            <a:endParaRPr lang="en-US" dirty="0"/>
          </a:p>
          <a:p>
            <a:r>
              <a:rPr lang="en-US" dirty="0"/>
              <a:t>One Seed, One State Initiative</a:t>
            </a:r>
          </a:p>
          <a:p>
            <a:r>
              <a:rPr lang="en-US" dirty="0"/>
              <a:t>135 Seed Libraries in Michigan</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7587C390-72DD-406F-B782-4E246E3EC464}"/>
              </a:ext>
            </a:extLst>
          </p:cNvPr>
          <p:cNvSpPr>
            <a:spLocks noGrp="1"/>
          </p:cNvSpPr>
          <p:nvPr>
            <p:ph type="dt" sz="half" idx="10"/>
          </p:nvPr>
        </p:nvSpPr>
        <p:spPr/>
        <p:txBody>
          <a:bodyPr/>
          <a:lstStyle/>
          <a:p>
            <a:fld id="{05A93482-8E69-40F7-BCAD-5662A6CADB27}" type="datetime4">
              <a:rPr lang="en-US" smtClean="0"/>
              <a:pPr/>
              <a:t>February 13, 2024</a:t>
            </a:fld>
            <a:endParaRPr lang="en-US"/>
          </a:p>
        </p:txBody>
      </p:sp>
      <p:sp>
        <p:nvSpPr>
          <p:cNvPr id="5" name="Footer Placeholder 4">
            <a:extLst>
              <a:ext uri="{FF2B5EF4-FFF2-40B4-BE49-F238E27FC236}">
                <a16:creationId xmlns:a16="http://schemas.microsoft.com/office/drawing/2014/main" id="{90358CDF-5258-496B-B5E3-98E02FDCC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7E722-DAF3-4C9E-8258-2E6AAE09846E}"/>
              </a:ext>
            </a:extLst>
          </p:cNvPr>
          <p:cNvSpPr>
            <a:spLocks noGrp="1"/>
          </p:cNvSpPr>
          <p:nvPr>
            <p:ph type="sldNum" sz="quarter" idx="12"/>
          </p:nvPr>
        </p:nvSpPr>
        <p:spPr/>
        <p:txBody>
          <a:bodyPr/>
          <a:lstStyle/>
          <a:p>
            <a:fld id="{8B37D5FE-740C-46F5-801A-FA5477D9711F}" type="slidenum">
              <a:rPr lang="en-US" smtClean="0"/>
              <a:pPr/>
              <a:t>34</a:t>
            </a:fld>
            <a:endParaRPr lang="en-US"/>
          </a:p>
        </p:txBody>
      </p:sp>
      <p:pic>
        <p:nvPicPr>
          <p:cNvPr id="8" name="Picture 7">
            <a:extLst>
              <a:ext uri="{FF2B5EF4-FFF2-40B4-BE49-F238E27FC236}">
                <a16:creationId xmlns:a16="http://schemas.microsoft.com/office/drawing/2014/main" id="{9FF9A467-330D-471C-B2F6-6D7999057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104" y="3886200"/>
            <a:ext cx="1605143" cy="1605143"/>
          </a:xfrm>
          <a:prstGeom prst="rect">
            <a:avLst/>
          </a:prstGeom>
        </p:spPr>
      </p:pic>
    </p:spTree>
    <p:extLst>
      <p:ext uri="{BB962C8B-B14F-4D97-AF65-F5344CB8AC3E}">
        <p14:creationId xmlns:p14="http://schemas.microsoft.com/office/powerpoint/2010/main" val="3935347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Seeds</a:t>
            </a:r>
          </a:p>
        </p:txBody>
      </p:sp>
      <p:sp>
        <p:nvSpPr>
          <p:cNvPr id="3" name="Content Placeholder 2"/>
          <p:cNvSpPr>
            <a:spLocks noGrp="1"/>
          </p:cNvSpPr>
          <p:nvPr>
            <p:ph idx="1"/>
          </p:nvPr>
        </p:nvSpPr>
        <p:spPr/>
        <p:txBody>
          <a:bodyPr>
            <a:normAutofit fontScale="25000" lnSpcReduction="20000"/>
          </a:bodyPr>
          <a:lstStyle/>
          <a:p>
            <a:r>
              <a:rPr lang="en-US" sz="7200" dirty="0">
                <a:hlinkClick r:id="rId2"/>
              </a:rPr>
              <a:t>www.communityseednetwork.org</a:t>
            </a:r>
            <a:endParaRPr lang="en-US" sz="7200" dirty="0"/>
          </a:p>
          <a:p>
            <a:r>
              <a:rPr lang="en-US" sz="7200" dirty="0">
                <a:hlinkClick r:id="rId3"/>
              </a:rPr>
              <a:t>www.highmowingseeds.com</a:t>
            </a:r>
            <a:endParaRPr lang="en-US" sz="7200" dirty="0"/>
          </a:p>
          <a:p>
            <a:r>
              <a:rPr lang="en-US" sz="7200" dirty="0">
                <a:hlinkClick r:id="rId4"/>
              </a:rPr>
              <a:t>www.seedsnow.com</a:t>
            </a:r>
            <a:endParaRPr lang="en-US" sz="7200" dirty="0"/>
          </a:p>
          <a:p>
            <a:r>
              <a:rPr lang="en-US" sz="7200" dirty="0">
                <a:hlinkClick r:id="rId5"/>
              </a:rPr>
              <a:t>www.anniesheirloomseeds.com</a:t>
            </a:r>
            <a:r>
              <a:rPr lang="en-US" sz="7200" dirty="0"/>
              <a:t> </a:t>
            </a:r>
          </a:p>
          <a:p>
            <a:r>
              <a:rPr lang="en-US" sz="7200" dirty="0">
                <a:hlinkClick r:id="rId6"/>
              </a:rPr>
              <a:t>www.rareseeds.com</a:t>
            </a:r>
            <a:endParaRPr lang="en-US" sz="7200" dirty="0"/>
          </a:p>
          <a:p>
            <a:r>
              <a:rPr lang="en-US" sz="7200" dirty="0">
                <a:hlinkClick r:id="rId7"/>
              </a:rPr>
              <a:t>www.seedlibrary.org</a:t>
            </a:r>
            <a:endParaRPr lang="en-US" sz="7200" dirty="0"/>
          </a:p>
          <a:p>
            <a:r>
              <a:rPr lang="en-US" sz="7200" dirty="0">
                <a:hlinkClick r:id="rId8"/>
              </a:rPr>
              <a:t>www.miseedlibrary.org</a:t>
            </a:r>
            <a:endParaRPr lang="en-US" sz="7200" dirty="0"/>
          </a:p>
          <a:p>
            <a:r>
              <a:rPr lang="en-US" sz="7200" dirty="0">
                <a:hlinkClick r:id="rId9"/>
              </a:rPr>
              <a:t>www.seedsavers.org</a:t>
            </a:r>
            <a:endParaRPr lang="en-US" sz="7200" dirty="0"/>
          </a:p>
          <a:p>
            <a:r>
              <a:rPr lang="en-US" sz="7200" dirty="0">
                <a:hlinkClick r:id="rId10"/>
              </a:rPr>
              <a:t>www.smallhousefarms.com</a:t>
            </a:r>
            <a:endParaRPr lang="en-US" sz="7200" dirty="0"/>
          </a:p>
          <a:p>
            <a:pPr marL="0" indent="0">
              <a:buNone/>
            </a:pPr>
            <a:endParaRPr lang="en-US" sz="2400" dirty="0"/>
          </a:p>
          <a:p>
            <a:endParaRPr lang="en-US" sz="2400" dirty="0"/>
          </a:p>
          <a:p>
            <a:pPr marL="0" indent="0">
              <a:buNone/>
            </a:pPr>
            <a:r>
              <a:rPr lang="en-US" sz="2400" dirty="0"/>
              <a:t>		</a:t>
            </a:r>
          </a:p>
          <a:p>
            <a:endParaRPr lang="en-US" sz="2400" dirty="0"/>
          </a:p>
          <a:p>
            <a:endParaRPr lang="en-US" sz="2400" dirty="0"/>
          </a:p>
          <a:p>
            <a:pPr marL="0" indent="0">
              <a:buNone/>
            </a:pPr>
            <a:r>
              <a:rPr lang="en-US" sz="2400" dirty="0"/>
              <a:t>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35</a:t>
            </a:fld>
            <a:endParaRPr lang="en-US"/>
          </a:p>
        </p:txBody>
      </p:sp>
    </p:spTree>
    <p:extLst>
      <p:ext uri="{BB962C8B-B14F-4D97-AF65-F5344CB8AC3E}">
        <p14:creationId xmlns:p14="http://schemas.microsoft.com/office/powerpoint/2010/main" val="35729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FD937B-F0DF-466D-AC15-3D7C67134634}"/>
              </a:ext>
            </a:extLst>
          </p:cNvPr>
          <p:cNvSpPr>
            <a:spLocks noGrp="1"/>
          </p:cNvSpPr>
          <p:nvPr>
            <p:ph type="ctrTitle"/>
          </p:nvPr>
        </p:nvSpPr>
        <p:spPr/>
        <p:txBody>
          <a:bodyPr/>
          <a:lstStyle/>
          <a:p>
            <a:r>
              <a:rPr lang="en-US" dirty="0"/>
              <a:t>Questions?</a:t>
            </a:r>
          </a:p>
        </p:txBody>
      </p:sp>
      <p:sp>
        <p:nvSpPr>
          <p:cNvPr id="9" name="Subtitle 8">
            <a:extLst>
              <a:ext uri="{FF2B5EF4-FFF2-40B4-BE49-F238E27FC236}">
                <a16:creationId xmlns:a16="http://schemas.microsoft.com/office/drawing/2014/main" id="{FEB0A877-4110-41D6-BC7C-A592DAF8A04E}"/>
              </a:ext>
            </a:extLst>
          </p:cNvPr>
          <p:cNvSpPr>
            <a:spLocks noGrp="1"/>
          </p:cNvSpPr>
          <p:nvPr>
            <p:ph type="subTitle" idx="1"/>
          </p:nvPr>
        </p:nvSpPr>
        <p:spPr/>
        <p:txBody>
          <a:bodyPr/>
          <a:lstStyle/>
          <a:p>
            <a:r>
              <a:rPr lang="en-US" dirty="0">
                <a:hlinkClick r:id="rId2"/>
              </a:rPr>
              <a:t>melissa@carolibrary.org</a:t>
            </a:r>
            <a:endParaRPr lang="en-US" dirty="0"/>
          </a:p>
          <a:p>
            <a:r>
              <a:rPr lang="en-US" dirty="0"/>
              <a:t>989-673-4329 </a:t>
            </a:r>
            <a:r>
              <a:rPr lang="en-US" dirty="0" err="1"/>
              <a:t>ext</a:t>
            </a:r>
            <a:r>
              <a:rPr lang="en-US" dirty="0"/>
              <a:t> 107</a:t>
            </a:r>
          </a:p>
        </p:txBody>
      </p:sp>
      <p:sp>
        <p:nvSpPr>
          <p:cNvPr id="5" name="Date Placeholder 4">
            <a:extLst>
              <a:ext uri="{FF2B5EF4-FFF2-40B4-BE49-F238E27FC236}">
                <a16:creationId xmlns:a16="http://schemas.microsoft.com/office/drawing/2014/main" id="{F0076D99-D01D-45CF-876A-9DF9AA7817F0}"/>
              </a:ext>
            </a:extLst>
          </p:cNvPr>
          <p:cNvSpPr>
            <a:spLocks noGrp="1"/>
          </p:cNvSpPr>
          <p:nvPr>
            <p:ph type="dt" sz="half" idx="10"/>
          </p:nvPr>
        </p:nvSpPr>
        <p:spPr/>
        <p:txBody>
          <a:bodyPr/>
          <a:lstStyle/>
          <a:p>
            <a:fld id="{CA861222-2C8B-4501-BE87-6797EC025925}" type="datetime4">
              <a:rPr lang="en-US" smtClean="0"/>
              <a:pPr/>
              <a:t>February 13, 2024</a:t>
            </a:fld>
            <a:endParaRPr lang="en-US"/>
          </a:p>
        </p:txBody>
      </p:sp>
      <p:sp>
        <p:nvSpPr>
          <p:cNvPr id="6" name="Footer Placeholder 5">
            <a:extLst>
              <a:ext uri="{FF2B5EF4-FFF2-40B4-BE49-F238E27FC236}">
                <a16:creationId xmlns:a16="http://schemas.microsoft.com/office/drawing/2014/main" id="{F8CD49F9-6772-4709-814C-02A609A3A7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372007-8284-4A85-BA15-6032A7156B5B}"/>
              </a:ext>
            </a:extLst>
          </p:cNvPr>
          <p:cNvSpPr>
            <a:spLocks noGrp="1"/>
          </p:cNvSpPr>
          <p:nvPr>
            <p:ph type="sldNum" sz="quarter" idx="12"/>
          </p:nvPr>
        </p:nvSpPr>
        <p:spPr/>
        <p:txBody>
          <a:bodyPr/>
          <a:lstStyle/>
          <a:p>
            <a:fld id="{8B37D5FE-740C-46F5-801A-FA5477D9711F}" type="slidenum">
              <a:rPr lang="en-US" smtClean="0"/>
              <a:pPr/>
              <a:t>36</a:t>
            </a:fld>
            <a:endParaRPr lang="en-US"/>
          </a:p>
        </p:txBody>
      </p:sp>
    </p:spTree>
    <p:extLst>
      <p:ext uri="{BB962C8B-B14F-4D97-AF65-F5344CB8AC3E}">
        <p14:creationId xmlns:p14="http://schemas.microsoft.com/office/powerpoint/2010/main" val="365894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ohen\Desktop\seed library\56fcc1197339b.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6298374" cy="420083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42416" y="703236"/>
            <a:ext cx="7024744" cy="1143000"/>
          </a:xfrm>
        </p:spPr>
        <p:txBody>
          <a:bodyPr>
            <a:normAutofit fontScale="90000"/>
          </a:bodyPr>
          <a:lstStyle/>
          <a:p>
            <a:r>
              <a:rPr lang="en-US" b="1" dirty="0"/>
              <a:t>Why Seed Libraries?</a:t>
            </a:r>
            <a:br>
              <a:rPr lang="en-US" b="1" dirty="0"/>
            </a:br>
            <a:endParaRPr lang="en-US" dirty="0"/>
          </a:p>
        </p:txBody>
      </p:sp>
      <p:sp>
        <p:nvSpPr>
          <p:cNvPr id="8" name="Footer Placeholder 4"/>
          <p:cNvSpPr>
            <a:spLocks noGrp="1"/>
          </p:cNvSpPr>
          <p:nvPr>
            <p:ph type="ftr" sz="quarter" idx="11"/>
          </p:nvPr>
        </p:nvSpPr>
        <p:spPr>
          <a:xfrm>
            <a:off x="2382167" y="5724835"/>
            <a:ext cx="5257800" cy="820764"/>
          </a:xfrm>
        </p:spPr>
        <p:txBody>
          <a:bodyPr>
            <a:noAutofit/>
          </a:bodyPr>
          <a:lstStyle/>
          <a:p>
            <a:endParaRPr lang="en-US" sz="2400" b="1" dirty="0"/>
          </a:p>
        </p:txBody>
      </p:sp>
    </p:spTree>
    <p:extLst>
      <p:ext uri="{BB962C8B-B14F-4D97-AF65-F5344CB8AC3E}">
        <p14:creationId xmlns:p14="http://schemas.microsoft.com/office/powerpoint/2010/main" val="427376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598" y="1447800"/>
            <a:ext cx="6858001" cy="4593563"/>
          </a:xfrm>
        </p:spPr>
        <p:txBody>
          <a:bodyPr>
            <a:normAutofit/>
          </a:bodyPr>
          <a:lstStyle/>
          <a:p>
            <a:r>
              <a:rPr lang="en-US" sz="3200" dirty="0"/>
              <a:t>Learn why seed libraries are so important</a:t>
            </a:r>
          </a:p>
          <a:p>
            <a:r>
              <a:rPr lang="en-US" sz="3200" dirty="0"/>
              <a:t>Find out how easy it is to start a seed library</a:t>
            </a:r>
          </a:p>
          <a:p>
            <a:r>
              <a:rPr lang="en-US" sz="3200" dirty="0"/>
              <a:t>Learn how to grow your seed program to engage your community</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5</a:t>
            </a:fld>
            <a:endParaRPr lang="en-US"/>
          </a:p>
        </p:txBody>
      </p:sp>
    </p:spTree>
    <p:extLst>
      <p:ext uri="{BB962C8B-B14F-4D97-AF65-F5344CB8AC3E}">
        <p14:creationId xmlns:p14="http://schemas.microsoft.com/office/powerpoint/2010/main" val="416062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665"/>
            <a:ext cx="6347713" cy="1320800"/>
          </a:xfrm>
        </p:spPr>
        <p:txBody>
          <a:bodyPr>
            <a:normAutofit/>
          </a:bodyPr>
          <a:lstStyle/>
          <a:p>
            <a:r>
              <a:rPr lang="en-US" dirty="0"/>
              <a:t>Will Your Seed Library have a Mission Statement or Focus?</a:t>
            </a:r>
          </a:p>
        </p:txBody>
      </p:sp>
      <p:sp>
        <p:nvSpPr>
          <p:cNvPr id="3" name="Content Placeholder 2"/>
          <p:cNvSpPr>
            <a:spLocks noGrp="1"/>
          </p:cNvSpPr>
          <p:nvPr>
            <p:ph idx="1"/>
          </p:nvPr>
        </p:nvSpPr>
        <p:spPr>
          <a:xfrm>
            <a:off x="457200" y="1795466"/>
            <a:ext cx="6500113" cy="4245898"/>
          </a:xfrm>
        </p:spPr>
        <p:txBody>
          <a:bodyPr/>
          <a:lstStyle/>
          <a:p>
            <a:pPr lvl="1"/>
            <a:r>
              <a:rPr lang="en-US" sz="2600" dirty="0"/>
              <a:t>Encourage experimentation with new varieties or plants</a:t>
            </a:r>
          </a:p>
          <a:p>
            <a:pPr lvl="1"/>
            <a:r>
              <a:rPr lang="en-US" sz="2600" dirty="0"/>
              <a:t>Create community/encourage collaboration</a:t>
            </a:r>
          </a:p>
          <a:p>
            <a:pPr lvl="1"/>
            <a:r>
              <a:rPr lang="en-US" sz="2600" dirty="0"/>
              <a:t>Preserve local heritage/participate in history</a:t>
            </a:r>
          </a:p>
          <a:p>
            <a:pPr lvl="1"/>
            <a:r>
              <a:rPr lang="en-US" sz="2600" dirty="0"/>
              <a:t>Educate your patrons about food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6</a:t>
            </a:fld>
            <a:endParaRPr lang="en-US"/>
          </a:p>
        </p:txBody>
      </p:sp>
    </p:spTree>
    <p:extLst>
      <p:ext uri="{BB962C8B-B14F-4D97-AF65-F5344CB8AC3E}">
        <p14:creationId xmlns:p14="http://schemas.microsoft.com/office/powerpoint/2010/main" val="250169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DB989-B754-4455-9023-CAE63CFD1F4F}"/>
              </a:ext>
            </a:extLst>
          </p:cNvPr>
          <p:cNvSpPr txBox="1"/>
          <p:nvPr/>
        </p:nvSpPr>
        <p:spPr>
          <a:xfrm>
            <a:off x="609600" y="1143000"/>
            <a:ext cx="6324600" cy="538609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Sharing seeds brings people into the library!</a:t>
            </a:r>
          </a:p>
          <a:p>
            <a:pPr marL="285750" indent="-285750">
              <a:buFont typeface="Wingdings" panose="05000000000000000000" pitchFamily="2" charset="2"/>
              <a:buChar char="Ø"/>
            </a:pPr>
            <a:r>
              <a:rPr lang="en-US" sz="2400" dirty="0"/>
              <a:t>Form of Outreach</a:t>
            </a:r>
          </a:p>
          <a:p>
            <a:pPr marL="285750" indent="-285750">
              <a:buFont typeface="Wingdings" panose="05000000000000000000" pitchFamily="2" charset="2"/>
              <a:buChar char="Ø"/>
            </a:pPr>
            <a:r>
              <a:rPr lang="en-US" sz="2400" dirty="0"/>
              <a:t>Many people interested in gardening</a:t>
            </a:r>
          </a:p>
          <a:p>
            <a:pPr marL="285750" indent="-285750">
              <a:buFont typeface="Wingdings" panose="05000000000000000000" pitchFamily="2" charset="2"/>
              <a:buChar char="Ø"/>
            </a:pPr>
            <a:r>
              <a:rPr lang="en-US" sz="2400" dirty="0"/>
              <a:t>By sharing and saving seeds we become stewards of seeds. </a:t>
            </a:r>
          </a:p>
          <a:p>
            <a:pPr marL="285750" indent="-285750">
              <a:buFont typeface="Wingdings" panose="05000000000000000000" pitchFamily="2" charset="2"/>
              <a:buChar char="Ø"/>
            </a:pPr>
            <a:r>
              <a:rPr lang="en-US" sz="2400" dirty="0"/>
              <a:t>Helps with biodiversity and extinction for different varieties. Helps the environment</a:t>
            </a:r>
          </a:p>
          <a:p>
            <a:pPr marL="285750" indent="-285750">
              <a:buFont typeface="Wingdings" panose="05000000000000000000" pitchFamily="2" charset="2"/>
              <a:buChar char="Ø"/>
            </a:pPr>
            <a:r>
              <a:rPr lang="en-US" sz="2400" dirty="0"/>
              <a:t>Improve flavors and varieties. Many seed varieties have been lost through the ages but Seed Libraries are helping preserve those varieties and others</a:t>
            </a:r>
          </a:p>
          <a:p>
            <a:endParaRPr lang="en-US" sz="2800" dirty="0"/>
          </a:p>
          <a:p>
            <a:endParaRPr lang="en-US" sz="2800" dirty="0"/>
          </a:p>
        </p:txBody>
      </p:sp>
    </p:spTree>
    <p:extLst>
      <p:ext uri="{BB962C8B-B14F-4D97-AF65-F5344CB8AC3E}">
        <p14:creationId xmlns:p14="http://schemas.microsoft.com/office/powerpoint/2010/main" val="282404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D2235-E695-4405-8059-64E31214BEBA}"/>
              </a:ext>
            </a:extLst>
          </p:cNvPr>
          <p:cNvSpPr>
            <a:spLocks noGrp="1"/>
          </p:cNvSpPr>
          <p:nvPr>
            <p:ph type="dt" sz="half" idx="10"/>
          </p:nvPr>
        </p:nvSpPr>
        <p:spPr/>
        <p:txBody>
          <a:bodyPr/>
          <a:lstStyle/>
          <a:p>
            <a:fld id="{AE3EC3ED-7435-49F9-84C8-03CCA2F8DEDB}" type="datetime4">
              <a:rPr lang="en-US" smtClean="0"/>
              <a:pPr/>
              <a:t>February 13, 2024</a:t>
            </a:fld>
            <a:endParaRPr lang="en-US"/>
          </a:p>
        </p:txBody>
      </p:sp>
      <p:sp>
        <p:nvSpPr>
          <p:cNvPr id="3" name="Footer Placeholder 2">
            <a:extLst>
              <a:ext uri="{FF2B5EF4-FFF2-40B4-BE49-F238E27FC236}">
                <a16:creationId xmlns:a16="http://schemas.microsoft.com/office/drawing/2014/main" id="{A220ADFB-06D9-4677-AD02-322D53A29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92C24-E86B-4AAB-8D49-37185339AA32}"/>
              </a:ext>
            </a:extLst>
          </p:cNvPr>
          <p:cNvSpPr>
            <a:spLocks noGrp="1"/>
          </p:cNvSpPr>
          <p:nvPr>
            <p:ph type="sldNum" sz="quarter" idx="12"/>
          </p:nvPr>
        </p:nvSpPr>
        <p:spPr/>
        <p:txBody>
          <a:bodyPr/>
          <a:lstStyle/>
          <a:p>
            <a:fld id="{8B37D5FE-740C-46F5-801A-FA5477D9711F}" type="slidenum">
              <a:rPr lang="en-US" smtClean="0"/>
              <a:pPr/>
              <a:t>8</a:t>
            </a:fld>
            <a:endParaRPr lang="en-US"/>
          </a:p>
        </p:txBody>
      </p:sp>
      <p:sp>
        <p:nvSpPr>
          <p:cNvPr id="6" name="Title 5">
            <a:extLst>
              <a:ext uri="{FF2B5EF4-FFF2-40B4-BE49-F238E27FC236}">
                <a16:creationId xmlns:a16="http://schemas.microsoft.com/office/drawing/2014/main" id="{5593011C-7FE6-4FE8-B7FE-698512A958BE}"/>
              </a:ext>
            </a:extLst>
          </p:cNvPr>
          <p:cNvSpPr>
            <a:spLocks noGrp="1"/>
          </p:cNvSpPr>
          <p:nvPr>
            <p:ph type="title" idx="4294967295"/>
          </p:nvPr>
        </p:nvSpPr>
        <p:spPr>
          <a:xfrm>
            <a:off x="0" y="609600"/>
            <a:ext cx="6348413" cy="1320800"/>
          </a:xfrm>
        </p:spPr>
        <p:txBody>
          <a:bodyPr/>
          <a:lstStyle/>
          <a:p>
            <a:pPr algn="ctr"/>
            <a:r>
              <a:rPr lang="en-US" dirty="0"/>
              <a:t>How do Seed Libraries help the Public?</a:t>
            </a:r>
          </a:p>
        </p:txBody>
      </p:sp>
      <p:sp>
        <p:nvSpPr>
          <p:cNvPr id="5" name="TextBox 4">
            <a:extLst>
              <a:ext uri="{FF2B5EF4-FFF2-40B4-BE49-F238E27FC236}">
                <a16:creationId xmlns:a16="http://schemas.microsoft.com/office/drawing/2014/main" id="{C4E248A3-3647-4466-B365-109912DD2414}"/>
              </a:ext>
            </a:extLst>
          </p:cNvPr>
          <p:cNvSpPr txBox="1"/>
          <p:nvPr/>
        </p:nvSpPr>
        <p:spPr>
          <a:xfrm>
            <a:off x="584198" y="2279428"/>
            <a:ext cx="6146973" cy="3662541"/>
          </a:xfrm>
          <a:prstGeom prst="rect">
            <a:avLst/>
          </a:prstGeom>
          <a:noFill/>
        </p:spPr>
        <p:txBody>
          <a:bodyPr wrap="square" rtlCol="0">
            <a:spAutoFit/>
          </a:bodyPr>
          <a:lstStyle/>
          <a:p>
            <a:pPr marL="285750" indent="-285750">
              <a:buFont typeface="Wingdings" panose="05000000000000000000" pitchFamily="2" charset="2"/>
              <a:buChar char="§"/>
            </a:pPr>
            <a:r>
              <a:rPr lang="en-US" sz="3200" dirty="0"/>
              <a:t>Free</a:t>
            </a:r>
          </a:p>
          <a:p>
            <a:pPr marL="285750" indent="-285750">
              <a:buFont typeface="Wingdings" panose="05000000000000000000" pitchFamily="2" charset="2"/>
              <a:buChar char="§"/>
            </a:pPr>
            <a:r>
              <a:rPr lang="en-US" sz="3200" dirty="0"/>
              <a:t>Saves money on groceries</a:t>
            </a:r>
          </a:p>
          <a:p>
            <a:pPr marL="285750" indent="-285750">
              <a:buFont typeface="Wingdings" panose="05000000000000000000" pitchFamily="2" charset="2"/>
              <a:buChar char="§"/>
            </a:pPr>
            <a:r>
              <a:rPr lang="en-US" sz="3200" dirty="0"/>
              <a:t>Self reliance</a:t>
            </a:r>
          </a:p>
          <a:p>
            <a:pPr marL="285750" indent="-285750">
              <a:buFont typeface="Wingdings" panose="05000000000000000000" pitchFamily="2" charset="2"/>
              <a:buChar char="§"/>
            </a:pPr>
            <a:r>
              <a:rPr lang="en-US" sz="3200" dirty="0"/>
              <a:t>Start growing your own food</a:t>
            </a:r>
          </a:p>
          <a:p>
            <a:endParaRPr lang="en-US" sz="3200" dirty="0"/>
          </a:p>
          <a:p>
            <a:endParaRPr lang="en-US" sz="3600"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00647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A0936-076A-4998-BEB5-9B5380539A6E}"/>
              </a:ext>
            </a:extLst>
          </p:cNvPr>
          <p:cNvSpPr>
            <a:spLocks noGrp="1"/>
          </p:cNvSpPr>
          <p:nvPr>
            <p:ph type="title"/>
          </p:nvPr>
        </p:nvSpPr>
        <p:spPr/>
        <p:txBody>
          <a:bodyPr>
            <a:normAutofit/>
          </a:bodyPr>
          <a:lstStyle/>
          <a:p>
            <a:pPr algn="ctr"/>
            <a:r>
              <a:rPr lang="en-US" sz="3200" b="1" dirty="0"/>
              <a:t>Make Sure We Are Speaking the Same language?</a:t>
            </a:r>
          </a:p>
        </p:txBody>
      </p:sp>
      <p:sp>
        <p:nvSpPr>
          <p:cNvPr id="6" name="Content Placeholder 5">
            <a:extLst>
              <a:ext uri="{FF2B5EF4-FFF2-40B4-BE49-F238E27FC236}">
                <a16:creationId xmlns:a16="http://schemas.microsoft.com/office/drawing/2014/main" id="{5BF7C243-7334-4FA6-96A5-70F2DD111FA8}"/>
              </a:ext>
            </a:extLst>
          </p:cNvPr>
          <p:cNvSpPr>
            <a:spLocks noGrp="1"/>
          </p:cNvSpPr>
          <p:nvPr>
            <p:ph idx="1"/>
          </p:nvPr>
        </p:nvSpPr>
        <p:spPr/>
        <p:txBody>
          <a:bodyPr>
            <a:normAutofit lnSpcReduction="10000"/>
          </a:bodyPr>
          <a:lstStyle/>
          <a:p>
            <a:r>
              <a:rPr lang="en-US" dirty="0"/>
              <a:t>Open pollinated varieties are those seeds , which  if properly isolated from other varieties in the same plant species, they will produce seed that is genetically true to type. The new seed will be very much like the parent plant.</a:t>
            </a:r>
          </a:p>
          <a:p>
            <a:r>
              <a:rPr lang="en-US" dirty="0"/>
              <a:t>Heirloom seeds are open pollinated but are also at least 50 years old and usually have a story. They predate open pollinated varieties. My Grandma saved seeds and had heirloom varieties</a:t>
            </a:r>
          </a:p>
          <a:p>
            <a:r>
              <a:rPr lang="en-US" dirty="0"/>
              <a:t>We do not carry F1 seeds or GMO seeds. These seeds if saved will not be like the parent plant.  Many of seed that you get at Walmart, grocery stores are not open pollinated.  </a:t>
            </a:r>
          </a:p>
        </p:txBody>
      </p:sp>
      <p:sp>
        <p:nvSpPr>
          <p:cNvPr id="2" name="Date Placeholder 1">
            <a:extLst>
              <a:ext uri="{FF2B5EF4-FFF2-40B4-BE49-F238E27FC236}">
                <a16:creationId xmlns:a16="http://schemas.microsoft.com/office/drawing/2014/main" id="{CC64B6D2-828D-41C1-B82B-6FE5DC0285D5}"/>
              </a:ext>
            </a:extLst>
          </p:cNvPr>
          <p:cNvSpPr>
            <a:spLocks noGrp="1"/>
          </p:cNvSpPr>
          <p:nvPr>
            <p:ph type="dt" sz="half" idx="10"/>
          </p:nvPr>
        </p:nvSpPr>
        <p:spPr/>
        <p:txBody>
          <a:bodyPr/>
          <a:lstStyle/>
          <a:p>
            <a:fld id="{AE3EC3ED-7435-49F9-84C8-03CCA2F8DEDB}" type="datetime4">
              <a:rPr lang="en-US" smtClean="0"/>
              <a:pPr/>
              <a:t>February 13, 2024</a:t>
            </a:fld>
            <a:endParaRPr lang="en-US"/>
          </a:p>
        </p:txBody>
      </p:sp>
      <p:sp>
        <p:nvSpPr>
          <p:cNvPr id="3" name="Footer Placeholder 2">
            <a:extLst>
              <a:ext uri="{FF2B5EF4-FFF2-40B4-BE49-F238E27FC236}">
                <a16:creationId xmlns:a16="http://schemas.microsoft.com/office/drawing/2014/main" id="{534D112B-7736-4803-8109-E31A82603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E1925-E285-4A1A-BA88-5077225FEB99}"/>
              </a:ext>
            </a:extLst>
          </p:cNvPr>
          <p:cNvSpPr>
            <a:spLocks noGrp="1"/>
          </p:cNvSpPr>
          <p:nvPr>
            <p:ph type="sldNum" sz="quarter" idx="12"/>
          </p:nvPr>
        </p:nvSpPr>
        <p:spPr/>
        <p:txBody>
          <a:bodyPr/>
          <a:lstStyle/>
          <a:p>
            <a:fld id="{8B37D5FE-740C-46F5-801A-FA5477D9711F}" type="slidenum">
              <a:rPr lang="en-US" smtClean="0"/>
              <a:pPr/>
              <a:t>9</a:t>
            </a:fld>
            <a:endParaRPr lang="en-US"/>
          </a:p>
        </p:txBody>
      </p:sp>
    </p:spTree>
    <p:extLst>
      <p:ext uri="{BB962C8B-B14F-4D97-AF65-F5344CB8AC3E}">
        <p14:creationId xmlns:p14="http://schemas.microsoft.com/office/powerpoint/2010/main" val="4618266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Wisp</Template>
  <TotalTime>22137</TotalTime>
  <Words>1465</Words>
  <Application>Microsoft Office PowerPoint</Application>
  <PresentationFormat>On-screen Show (4:3)</PresentationFormat>
  <Paragraphs>191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Trebuchet MS</vt:lpstr>
      <vt:lpstr>Wingdings</vt:lpstr>
      <vt:lpstr>Wingdings 3</vt:lpstr>
      <vt:lpstr>Facet</vt:lpstr>
      <vt:lpstr>Seed Library  </vt:lpstr>
      <vt:lpstr>PowerPoint Presentation</vt:lpstr>
      <vt:lpstr>What is a Seed Library?</vt:lpstr>
      <vt:lpstr>Why Seed Libraries? </vt:lpstr>
      <vt:lpstr>Objectives</vt:lpstr>
      <vt:lpstr>Will Your Seed Library have a Mission Statement or Focus?</vt:lpstr>
      <vt:lpstr>PowerPoint Presentation</vt:lpstr>
      <vt:lpstr>How do Seed Libraries help the Public?</vt:lpstr>
      <vt:lpstr>Make Sure We Are Speaking the Same language?</vt:lpstr>
      <vt:lpstr>PowerPoint Presentation</vt:lpstr>
      <vt:lpstr>PowerPoint Presentation</vt:lpstr>
      <vt:lpstr>PowerPoint Presentation</vt:lpstr>
      <vt:lpstr>PowerPoint Presentation</vt:lpstr>
      <vt:lpstr>What is Biodiversity?  </vt:lpstr>
      <vt:lpstr>Preserve Genetic Diversity </vt:lpstr>
      <vt:lpstr>PowerPoint Presentation</vt:lpstr>
      <vt:lpstr>Many Heirloom seeds have a history or a story</vt:lpstr>
      <vt:lpstr>Library = Library</vt:lpstr>
      <vt:lpstr>PowerPoint Presentation</vt:lpstr>
      <vt:lpstr>Planning &amp; Assessment</vt:lpstr>
      <vt:lpstr>Lending Considerations</vt:lpstr>
      <vt:lpstr>At the end of the season we suggest that our patrons try to save an easy seed like beans, peas, or lettuce if they have no seed saving experience.</vt:lpstr>
      <vt:lpstr>Where do the seeds come from?</vt:lpstr>
      <vt:lpstr>Repackage your seeds!</vt:lpstr>
      <vt:lpstr>Just an example</vt:lpstr>
      <vt:lpstr>Network Connections</vt:lpstr>
      <vt:lpstr> Our Mission The Seed Lending Library's mission is to promote a community that values gardening and seed saving through free heirloom and open pollinated seeds, we hope to help support gardeners and seed savers from beginner to expert, through the process of growing, harvesting,  seed saving, and seed sharing.  About Us We started passing out seeds in 2012 and our program has grown each year.  Our goal is to encourage the community to save seeds and prove that seed saving is a vital life skill.  We want to bring the community together and show patrons how to grow some of their own food, reduce food cost, return flavor back into food, help the environment, create a sense of self reliance, and pass along seeds from early generations.  </vt:lpstr>
      <vt:lpstr>PowerPoint Presentation</vt:lpstr>
      <vt:lpstr>Jim Will from Will’s Greenhouse</vt:lpstr>
      <vt:lpstr>Getting Ready for our donated Square Foot Garden</vt:lpstr>
      <vt:lpstr>Laying down a weed barrier</vt:lpstr>
      <vt:lpstr>This happened during our SFG program!</vt:lpstr>
      <vt:lpstr>PowerPoint Presentation</vt:lpstr>
      <vt:lpstr>Other Considerations </vt:lpstr>
      <vt:lpstr>Resources For Seeds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Sustainable Seed Community</dc:title>
  <dc:creator>Cohen</dc:creator>
  <cp:lastModifiedBy>Melissa Armstrong</cp:lastModifiedBy>
  <cp:revision>142</cp:revision>
  <dcterms:created xsi:type="dcterms:W3CDTF">2016-04-26T16:08:04Z</dcterms:created>
  <dcterms:modified xsi:type="dcterms:W3CDTF">2024-02-13T22:06:15Z</dcterms:modified>
</cp:coreProperties>
</file>